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tiff" ContentType="image/tiff"/>
  <Default Extension="xlsx" ContentType="application/vnd.openxmlformats-officedocument.spreadsheetml.sheet"/>
  <Override PartName="/ppt/charts/chart3.xml" ContentType="application/vnd.openxmlformats-officedocument.drawingml.char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8" r:id="rId1"/>
  </p:sldMasterIdLst>
  <p:notesMasterIdLst>
    <p:notesMasterId r:id="rId33"/>
  </p:notesMasterIdLst>
  <p:sldIdLst>
    <p:sldId id="256" r:id="rId2"/>
    <p:sldId id="295" r:id="rId3"/>
    <p:sldId id="258" r:id="rId4"/>
    <p:sldId id="289" r:id="rId5"/>
    <p:sldId id="292" r:id="rId6"/>
    <p:sldId id="290" r:id="rId7"/>
    <p:sldId id="291" r:id="rId8"/>
    <p:sldId id="293" r:id="rId9"/>
    <p:sldId id="304" r:id="rId10"/>
    <p:sldId id="305" r:id="rId11"/>
    <p:sldId id="307" r:id="rId12"/>
    <p:sldId id="310" r:id="rId13"/>
    <p:sldId id="312" r:id="rId14"/>
    <p:sldId id="311" r:id="rId15"/>
    <p:sldId id="286" r:id="rId16"/>
    <p:sldId id="302" r:id="rId17"/>
    <p:sldId id="287" r:id="rId18"/>
    <p:sldId id="309" r:id="rId19"/>
    <p:sldId id="264" r:id="rId20"/>
    <p:sldId id="308" r:id="rId21"/>
    <p:sldId id="298" r:id="rId22"/>
    <p:sldId id="300" r:id="rId23"/>
    <p:sldId id="301" r:id="rId24"/>
    <p:sldId id="281" r:id="rId25"/>
    <p:sldId id="306" r:id="rId26"/>
    <p:sldId id="303" r:id="rId27"/>
    <p:sldId id="275" r:id="rId28"/>
    <p:sldId id="263" r:id="rId29"/>
    <p:sldId id="296" r:id="rId30"/>
    <p:sldId id="314" r:id="rId31"/>
    <p:sldId id="313" r:id="rId3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  <a:srgbClr val="600000"/>
    <a:srgbClr val="28060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412" autoAdjust="0"/>
    <p:restoredTop sz="94624" autoAdjust="0"/>
  </p:normalViewPr>
  <p:slideViewPr>
    <p:cSldViewPr>
      <p:cViewPr varScale="1">
        <p:scale>
          <a:sx n="85" d="100"/>
          <a:sy n="85" d="100"/>
        </p:scale>
        <p:origin x="-1500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2352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3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style val="6"/>
  <c:chart>
    <c:autoTitleDeleted val="1"/>
    <c:view3D>
      <c:rotX val="30"/>
      <c:perspective val="30"/>
    </c:view3D>
    <c:plotArea>
      <c:layout>
        <c:manualLayout>
          <c:layoutTarget val="inner"/>
          <c:xMode val="edge"/>
          <c:yMode val="edge"/>
          <c:x val="2.3951698024983512E-2"/>
          <c:y val="2.7821327584760065E-4"/>
          <c:w val="0.65033266486016827"/>
          <c:h val="0.77722290657633197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explosion val="73"/>
          <c:dLbls>
            <c:dLbl>
              <c:idx val="0"/>
              <c:layout/>
              <c:tx>
                <c:rich>
                  <a:bodyPr/>
                  <a:lstStyle/>
                  <a:p>
                    <a:pPr>
                      <a:defRPr>
                        <a:solidFill>
                          <a:schemeClr val="bg1"/>
                        </a:solidFill>
                      </a:defRPr>
                    </a:pPr>
                    <a:r>
                      <a:rPr lang="ru-RU" dirty="0" smtClean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rPr>
                      <a:t>96</a:t>
                    </a:r>
                    <a:r>
                      <a:rPr lang="ru-RU" dirty="0" smtClean="0">
                        <a:solidFill>
                          <a:schemeClr val="bg1"/>
                        </a:solidFill>
                      </a:rPr>
                      <a:t>%</a:t>
                    </a:r>
                    <a:endParaRPr lang="en-US" dirty="0">
                      <a:solidFill>
                        <a:schemeClr val="bg1"/>
                      </a:solidFill>
                    </a:endParaRPr>
                  </a:p>
                </c:rich>
              </c:tx>
              <c:spPr/>
              <c:dLblPos val="outEnd"/>
              <c:showVal val="1"/>
            </c:dLbl>
            <c:dLbl>
              <c:idx val="1"/>
              <c:layout/>
              <c:tx>
                <c:rich>
                  <a:bodyPr/>
                  <a:lstStyle/>
                  <a:p>
                    <a:pPr>
                      <a:defRPr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defRPr>
                    </a:pPr>
                    <a:r>
                      <a:rPr lang="ru-RU" smtClean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rPr>
                      <a:t>4%</a:t>
                    </a:r>
                    <a:endParaRPr lang="en-US">
                      <a:solidFill>
                        <a:schemeClr val="bg1"/>
                      </a:solidFill>
                      <a:latin typeface="Times New Roman" pitchFamily="18" charset="0"/>
                      <a:cs typeface="Times New Roman" pitchFamily="18" charset="0"/>
                    </a:endParaRPr>
                  </a:p>
                </c:rich>
              </c:tx>
              <c:spPr/>
              <c:dLblPos val="outEnd"/>
              <c:showVal val="1"/>
            </c:dLbl>
            <c:dLblPos val="outEnd"/>
            <c:showVal val="1"/>
          </c:dLbls>
          <c:cat>
            <c:strRef>
              <c:f>Лист1!$A$2:$A$3</c:f>
              <c:strCache>
                <c:ptCount val="2"/>
                <c:pt idx="0">
                  <c:v>22 ИЮНЯ</c:v>
                </c:pt>
                <c:pt idx="1">
                  <c:v>Другой ответ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96</c:v>
                </c:pt>
                <c:pt idx="1">
                  <c:v>4</c:v>
                </c:pt>
              </c:numCache>
            </c:numRef>
          </c:val>
        </c:ser>
        <c:dLbls>
          <c:showVal val="1"/>
        </c:dLbls>
      </c:pie3DChart>
    </c:plotArea>
    <c:legend>
      <c:legendPos val="r"/>
      <c:layout>
        <c:manualLayout>
          <c:xMode val="edge"/>
          <c:yMode val="edge"/>
          <c:x val="0.73592223641027643"/>
          <c:y val="0.38105694372667132"/>
          <c:w val="0.26094344856589047"/>
          <c:h val="0.26671473960031872"/>
        </c:manualLayout>
      </c:layout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5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cat>
            <c:strRef>
              <c:f>Лист1!$A$2:$A$4</c:f>
              <c:strCache>
                <c:ptCount val="3"/>
                <c:pt idx="0">
                  <c:v>всего </c:v>
                </c:pt>
                <c:pt idx="1">
                  <c:v>правильный ответ</c:v>
                </c:pt>
                <c:pt idx="2">
                  <c:v>правильный полный ответ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20</c:v>
                </c:pt>
                <c:pt idx="1">
                  <c:v>19</c:v>
                </c:pt>
                <c:pt idx="2">
                  <c:v>15</c:v>
                </c:pt>
              </c:numCache>
            </c:numRef>
          </c:val>
        </c:ser>
        <c:dLbls>
          <c:showVal val="1"/>
        </c:dLbls>
        <c:axId val="99709312"/>
        <c:axId val="99710848"/>
      </c:barChart>
      <c:catAx>
        <c:axId val="99709312"/>
        <c:scaling>
          <c:orientation val="minMax"/>
        </c:scaling>
        <c:axPos val="b"/>
        <c:tickLblPos val="nextTo"/>
        <c:txPr>
          <a:bodyPr/>
          <a:lstStyle/>
          <a:p>
            <a:pPr>
              <a:defRPr>
                <a:solidFill>
                  <a:schemeClr val="bg1"/>
                </a:solidFill>
              </a:defRPr>
            </a:pPr>
            <a:endParaRPr lang="ru-RU"/>
          </a:p>
        </c:txPr>
        <c:crossAx val="99710848"/>
        <c:crosses val="autoZero"/>
        <c:auto val="1"/>
        <c:lblAlgn val="ctr"/>
        <c:lblOffset val="100"/>
      </c:catAx>
      <c:valAx>
        <c:axId val="99710848"/>
        <c:scaling>
          <c:orientation val="minMax"/>
        </c:scaling>
        <c:axPos val="l"/>
        <c:majorGridlines/>
        <c:title>
          <c:tx>
            <c:rich>
              <a:bodyPr rot="0" vert="horz"/>
              <a:lstStyle/>
              <a:p>
                <a:pPr>
                  <a:defRPr b="0">
                    <a:solidFill>
                      <a:schemeClr val="bg1"/>
                    </a:solidFill>
                  </a:defRPr>
                </a:pPr>
                <a:r>
                  <a:rPr lang="ru-RU" b="0">
                    <a:solidFill>
                      <a:schemeClr val="bg1"/>
                    </a:solidFill>
                  </a:rPr>
                  <a:t>чел</a:t>
                </a:r>
              </a:p>
            </c:rich>
          </c:tx>
          <c:layout>
            <c:manualLayout>
              <c:xMode val="edge"/>
              <c:yMode val="edge"/>
              <c:x val="1.1574074074074073E-2"/>
              <c:y val="1.8683602049743783E-2"/>
            </c:manualLayout>
          </c:layout>
        </c:title>
        <c:numFmt formatCode="General" sourceLinked="1"/>
        <c:tickLblPos val="nextTo"/>
        <c:txPr>
          <a:bodyPr/>
          <a:lstStyle/>
          <a:p>
            <a:pPr>
              <a:defRPr>
                <a:solidFill>
                  <a:schemeClr val="bg1"/>
                </a:solidFill>
              </a:defRPr>
            </a:pPr>
            <a:endParaRPr lang="ru-RU"/>
          </a:p>
        </c:txPr>
        <c:crossAx val="99709312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6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cat>
            <c:strRef>
              <c:f>Лист1!$A$2:$A$7</c:f>
              <c:strCache>
                <c:ptCount val="6"/>
                <c:pt idx="0">
                  <c:v>Волгоград</c:v>
                </c:pt>
                <c:pt idx="1">
                  <c:v>Новороссийск</c:v>
                </c:pt>
                <c:pt idx="2">
                  <c:v>Ленинград</c:v>
                </c:pt>
                <c:pt idx="3">
                  <c:v>Москва</c:v>
                </c:pt>
                <c:pt idx="4">
                  <c:v>Симферополь</c:v>
                </c:pt>
                <c:pt idx="5">
                  <c:v>другие</c:v>
                </c:pt>
              </c:strCache>
            </c:strRef>
          </c:cat>
          <c:val>
            <c:numRef>
              <c:f>Лист1!$B$2:$B$7</c:f>
              <c:numCache>
                <c:formatCode>General</c:formatCode>
                <c:ptCount val="6"/>
                <c:pt idx="0">
                  <c:v>10</c:v>
                </c:pt>
                <c:pt idx="1">
                  <c:v>6</c:v>
                </c:pt>
                <c:pt idx="2">
                  <c:v>13</c:v>
                </c:pt>
                <c:pt idx="3">
                  <c:v>20</c:v>
                </c:pt>
                <c:pt idx="4">
                  <c:v>3</c:v>
                </c:pt>
                <c:pt idx="5">
                  <c:v>7</c:v>
                </c:pt>
              </c:numCache>
            </c:numRef>
          </c:val>
        </c:ser>
        <c:dLbls>
          <c:showVal val="1"/>
        </c:dLbls>
        <c:axId val="99744768"/>
        <c:axId val="107496192"/>
      </c:barChart>
      <c:catAx>
        <c:axId val="99744768"/>
        <c:scaling>
          <c:orientation val="minMax"/>
        </c:scaling>
        <c:axPos val="b"/>
        <c:tickLblPos val="nextTo"/>
        <c:crossAx val="107496192"/>
        <c:crosses val="autoZero"/>
        <c:auto val="1"/>
        <c:lblAlgn val="ctr"/>
        <c:lblOffset val="100"/>
      </c:catAx>
      <c:valAx>
        <c:axId val="107496192"/>
        <c:scaling>
          <c:orientation val="minMax"/>
        </c:scaling>
        <c:axPos val="l"/>
        <c:majorGridlines/>
        <c:title>
          <c:tx>
            <c:rich>
              <a:bodyPr rot="0" vert="horz"/>
              <a:lstStyle/>
              <a:p>
                <a:pPr>
                  <a:defRPr/>
                </a:pPr>
                <a:r>
                  <a:rPr lang="ru-RU"/>
                  <a:t>чел</a:t>
                </a:r>
              </a:p>
            </c:rich>
          </c:tx>
          <c:layout>
            <c:manualLayout>
              <c:xMode val="edge"/>
              <c:yMode val="edge"/>
              <c:x val="1.1574074074074073E-2"/>
              <c:y val="1.8683602049743783E-2"/>
            </c:manualLayout>
          </c:layout>
        </c:title>
        <c:numFmt formatCode="General" sourceLinked="1"/>
        <c:tickLblPos val="nextTo"/>
        <c:crossAx val="99744768"/>
        <c:crosses val="autoZero"/>
        <c:crossBetween val="between"/>
      </c:valAx>
    </c:plotArea>
    <c:plotVisOnly val="1"/>
  </c:chart>
  <c:txPr>
    <a:bodyPr/>
    <a:lstStyle/>
    <a:p>
      <a:pPr>
        <a:defRPr sz="1800">
          <a:solidFill>
            <a:schemeClr val="bg1"/>
          </a:solidFill>
        </a:defRPr>
      </a:pPr>
      <a:endParaRPr lang="ru-RU"/>
    </a:p>
  </c:txPr>
  <c:externalData r:id="rId1"/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7F71B3E-98AE-4187-9D1D-AEFC145E553C}" type="datetimeFigureOut">
              <a:rPr lang="ru-RU" smtClean="0"/>
              <a:pPr/>
              <a:t>04.04.2015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8AF261D-80B0-4797-99E4-B6127CCA081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AF261D-80B0-4797-99E4-B6127CCA0814}" type="slidenum">
              <a:rPr lang="ru-RU" smtClean="0"/>
              <a:pPr/>
              <a:t>28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04.04.2015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04.04.2015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04.04.2015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04.04.2015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Содержимое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Содержимое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04.04.2015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04.04.2015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Содержимое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04.04.2015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04.04.2015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04.04.2015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tiff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9.jpeg"/><Relationship Id="rId5" Type="http://schemas.openxmlformats.org/officeDocument/2006/relationships/image" Target="../media/image38.jpeg"/><Relationship Id="rId4" Type="http://schemas.openxmlformats.org/officeDocument/2006/relationships/image" Target="../media/image37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79512" y="5373216"/>
            <a:ext cx="8583488" cy="1270494"/>
          </a:xfrm>
        </p:spPr>
        <p:style>
          <a:lnRef idx="0">
            <a:scrgbClr r="0" g="0" b="0"/>
          </a:lnRef>
          <a:fillRef idx="1003">
            <a:schemeClr val="lt2"/>
          </a:fillRef>
          <a:effectRef idx="0">
            <a:scrgbClr r="0" g="0" b="0"/>
          </a:effectRef>
          <a:fontRef idx="major"/>
        </p:style>
        <p:txBody>
          <a:bodyPr/>
          <a:lstStyle/>
          <a:p>
            <a:pPr algn="l">
              <a:lnSpc>
                <a:spcPct val="150000"/>
              </a:lnSpc>
              <a:spcBef>
                <a:spcPts val="0"/>
              </a:spcBef>
            </a:pPr>
            <a:r>
              <a:rPr lang="ru-RU" sz="1800" b="1" i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Выполнила</a:t>
            </a:r>
            <a:r>
              <a:rPr lang="ru-RU" sz="1800" b="1" i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: Измайлова </a:t>
            </a:r>
            <a:r>
              <a:rPr lang="ru-RU" sz="1800" b="1" i="1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Дарина</a:t>
            </a:r>
            <a:r>
              <a:rPr lang="ru-RU" sz="1800" b="1" i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800" b="1" i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ученица </a:t>
            </a:r>
            <a:r>
              <a:rPr lang="ru-RU" sz="1800" b="1" i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1 А класса МБОУ СОШ № 16</a:t>
            </a:r>
          </a:p>
          <a:p>
            <a:pPr algn="l">
              <a:lnSpc>
                <a:spcPct val="150000"/>
              </a:lnSpc>
              <a:spcBef>
                <a:spcPts val="0"/>
              </a:spcBef>
            </a:pPr>
            <a:r>
              <a:rPr lang="ru-RU" sz="1800" b="1" i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Учитель: </a:t>
            </a:r>
            <a:r>
              <a:rPr lang="ru-RU" sz="1800" b="1" i="1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Баглачева</a:t>
            </a:r>
            <a:r>
              <a:rPr lang="ru-RU" sz="1800" b="1" i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Татьяна Александровна</a:t>
            </a:r>
            <a:endParaRPr lang="ru-RU" sz="1800" b="1" i="1" dirty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85720" y="500042"/>
            <a:ext cx="807249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Book Antiqua" pitchFamily="18" charset="0"/>
              </a:rPr>
              <a:t>ЭХО ВОЙНЫ…</a:t>
            </a:r>
          </a:p>
          <a:p>
            <a:pPr algn="ctr"/>
            <a:r>
              <a:rPr lang="ru-RU" sz="6000" b="1" i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Book Antiqua" pitchFamily="18" charset="0"/>
              </a:rPr>
              <a:t>В СЕРДЦАХ ДЕТЕЙ</a:t>
            </a:r>
            <a:endParaRPr lang="ru-RU" sz="6000" b="1" i="1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214282" y="1285860"/>
            <a:ext cx="5143536" cy="5572140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dirty="0" smtClean="0">
                <a:solidFill>
                  <a:schemeClr val="bg1"/>
                </a:solidFill>
              </a:rPr>
              <a:t>4. </a:t>
            </a:r>
            <a:r>
              <a:rPr lang="ru-RU" b="1" dirty="0" smtClean="0">
                <a:solidFill>
                  <a:schemeClr val="bg1"/>
                </a:solidFill>
              </a:rPr>
              <a:t>Назовите имена детей-героев во время войны.</a:t>
            </a:r>
          </a:p>
          <a:p>
            <a:pPr>
              <a:buNone/>
            </a:pPr>
            <a:r>
              <a:rPr lang="ru-RU" dirty="0" smtClean="0"/>
              <a:t>Никто не смог ответить на данный вопрос.</a:t>
            </a:r>
          </a:p>
          <a:p>
            <a:pPr>
              <a:buNone/>
            </a:pPr>
            <a:r>
              <a:rPr lang="ru-RU" dirty="0" smtClean="0">
                <a:solidFill>
                  <a:schemeClr val="bg1"/>
                </a:solidFill>
              </a:rPr>
              <a:t>5. </a:t>
            </a:r>
            <a:r>
              <a:rPr lang="ru-RU" b="1" dirty="0" smtClean="0">
                <a:solidFill>
                  <a:schemeClr val="bg1"/>
                </a:solidFill>
              </a:rPr>
              <a:t>Кому установлен памятник около школы №16 (там где мы учимся?</a:t>
            </a:r>
          </a:p>
          <a:p>
            <a:pPr>
              <a:buNone/>
            </a:pPr>
            <a:r>
              <a:rPr lang="ru-RU" dirty="0" smtClean="0"/>
              <a:t>Никто не смог ответить на данный вопрос.</a:t>
            </a:r>
          </a:p>
          <a:p>
            <a:pPr>
              <a:buNone/>
            </a:pPr>
            <a:r>
              <a:rPr lang="ru-RU" dirty="0" smtClean="0">
                <a:solidFill>
                  <a:schemeClr val="bg1"/>
                </a:solidFill>
              </a:rPr>
              <a:t>6. </a:t>
            </a:r>
            <a:r>
              <a:rPr lang="ru-RU" b="1" dirty="0" smtClean="0">
                <a:solidFill>
                  <a:schemeClr val="bg1"/>
                </a:solidFill>
              </a:rPr>
              <a:t>Назовите города-герои.</a:t>
            </a:r>
          </a:p>
          <a:p>
            <a:r>
              <a:rPr lang="ru-RU" dirty="0" smtClean="0"/>
              <a:t>1 человек – Москва</a:t>
            </a:r>
          </a:p>
          <a:p>
            <a:r>
              <a:rPr lang="ru-RU" dirty="0" smtClean="0"/>
              <a:t>1 человек – Киев</a:t>
            </a:r>
          </a:p>
          <a:p>
            <a:r>
              <a:rPr lang="ru-RU" dirty="0" smtClean="0"/>
              <a:t>1 человек – поселок Цветочный</a:t>
            </a:r>
          </a:p>
          <a:p>
            <a:r>
              <a:rPr lang="ru-RU" dirty="0" smtClean="0"/>
              <a:t>18 человек – не смогли ответить.</a:t>
            </a:r>
          </a:p>
          <a:p>
            <a:pPr>
              <a:buNone/>
            </a:pP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rgbClr val="FFC000"/>
                </a:solidFill>
              </a:rPr>
              <a:t>Итоги </a:t>
            </a:r>
            <a:r>
              <a:rPr lang="ru-RU" b="1" dirty="0" smtClean="0">
                <a:solidFill>
                  <a:srgbClr val="FFC000"/>
                </a:solidFill>
              </a:rPr>
              <a:t>анкетирования:</a:t>
            </a:r>
            <a:r>
              <a:rPr lang="ru-RU" dirty="0" smtClean="0">
                <a:solidFill>
                  <a:srgbClr val="FF0000"/>
                </a:solidFill>
              </a:rPr>
              <a:t/>
            </a:r>
            <a:br>
              <a:rPr lang="ru-RU" dirty="0" smtClean="0">
                <a:solidFill>
                  <a:srgbClr val="FF0000"/>
                </a:solidFill>
              </a:rPr>
            </a:br>
            <a:r>
              <a:rPr lang="ru-RU" dirty="0" smtClean="0">
                <a:solidFill>
                  <a:srgbClr val="0000CC"/>
                </a:solidFill>
              </a:rPr>
              <a:t>1 А класс – контрольная группа</a:t>
            </a:r>
            <a:br>
              <a:rPr lang="ru-RU" dirty="0" smtClean="0">
                <a:solidFill>
                  <a:srgbClr val="0000CC"/>
                </a:solidFill>
              </a:rPr>
            </a:br>
            <a:r>
              <a:rPr lang="ru-RU" sz="2000" dirty="0" smtClean="0">
                <a:solidFill>
                  <a:srgbClr val="0000CC"/>
                </a:solidFill>
              </a:rPr>
              <a:t>количество участников – 21 человек</a:t>
            </a:r>
            <a:endParaRPr lang="ru-RU" sz="2000" dirty="0"/>
          </a:p>
        </p:txBody>
      </p:sp>
      <p:pic>
        <p:nvPicPr>
          <p:cNvPr id="2050" name="Picture 2" descr="D:\ФОТО\Новороссийск\DSC0430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9944" y="1785926"/>
            <a:ext cx="3804056" cy="507207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indent="-514350">
              <a:buAutoNum type="arabicPeriod"/>
            </a:pPr>
            <a:r>
              <a:rPr lang="ru-RU" sz="2800" b="1" dirty="0" smtClean="0">
                <a:solidFill>
                  <a:schemeClr val="bg1"/>
                </a:solidFill>
              </a:rPr>
              <a:t>Что вы знаете о войне?</a:t>
            </a:r>
          </a:p>
          <a:p>
            <a:pPr marL="514350" indent="-514350">
              <a:buNone/>
            </a:pPr>
            <a:r>
              <a:rPr lang="ru-RU" sz="2800" dirty="0" smtClean="0"/>
              <a:t>Ответы дали все опрашиваемые.</a:t>
            </a:r>
          </a:p>
          <a:p>
            <a:pPr>
              <a:buNone/>
            </a:pPr>
            <a:r>
              <a:rPr lang="ru-RU" sz="2800" dirty="0" smtClean="0">
                <a:solidFill>
                  <a:schemeClr val="bg1"/>
                </a:solidFill>
              </a:rPr>
              <a:t>2. </a:t>
            </a:r>
            <a:r>
              <a:rPr lang="ru-RU" sz="2800" b="1" dirty="0" smtClean="0">
                <a:solidFill>
                  <a:schemeClr val="bg1"/>
                </a:solidFill>
              </a:rPr>
              <a:t>Когда началась Великая Отечественная война?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rgbClr val="FFC000"/>
                </a:solidFill>
              </a:rPr>
              <a:t>Итоги </a:t>
            </a:r>
            <a:r>
              <a:rPr lang="ru-RU" b="1" dirty="0" smtClean="0">
                <a:solidFill>
                  <a:srgbClr val="FFC000"/>
                </a:solidFill>
              </a:rPr>
              <a:t>анкетирования:</a:t>
            </a:r>
            <a:r>
              <a:rPr lang="ru-RU" dirty="0" smtClean="0">
                <a:solidFill>
                  <a:srgbClr val="FF0000"/>
                </a:solidFill>
              </a:rPr>
              <a:t/>
            </a:r>
            <a:br>
              <a:rPr lang="ru-RU" dirty="0" smtClean="0">
                <a:solidFill>
                  <a:srgbClr val="FF0000"/>
                </a:solidFill>
              </a:rPr>
            </a:br>
            <a:r>
              <a:rPr lang="ru-RU" dirty="0" smtClean="0">
                <a:solidFill>
                  <a:srgbClr val="0000CC"/>
                </a:solidFill>
              </a:rPr>
              <a:t>2 Б класс – экспериментальная группа</a:t>
            </a:r>
            <a:br>
              <a:rPr lang="ru-RU" dirty="0" smtClean="0">
                <a:solidFill>
                  <a:srgbClr val="0000CC"/>
                </a:solidFill>
              </a:rPr>
            </a:br>
            <a:r>
              <a:rPr lang="ru-RU" sz="2000" dirty="0" smtClean="0">
                <a:solidFill>
                  <a:srgbClr val="0000CC"/>
                </a:solidFill>
              </a:rPr>
              <a:t>количество участников – 20 человек</a:t>
            </a:r>
            <a:endParaRPr lang="ru-RU" sz="2000" dirty="0"/>
          </a:p>
        </p:txBody>
      </p:sp>
      <p:graphicFrame>
        <p:nvGraphicFramePr>
          <p:cNvPr id="4" name="Диаграмма 3"/>
          <p:cNvGraphicFramePr/>
          <p:nvPr/>
        </p:nvGraphicFramePr>
        <p:xfrm>
          <a:off x="611560" y="3429000"/>
          <a:ext cx="8103844" cy="264320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19146"/>
          </a:xfrm>
        </p:spPr>
        <p:txBody>
          <a:bodyPr>
            <a:normAutofit fontScale="90000"/>
          </a:bodyPr>
          <a:lstStyle/>
          <a:p>
            <a:r>
              <a:rPr lang="ru-RU" sz="3100" dirty="0" smtClean="0">
                <a:solidFill>
                  <a:schemeClr val="bg1"/>
                </a:solidFill>
              </a:rPr>
              <a:t>3. Когда закончилась Великая Отечественная война?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611560" y="1484784"/>
          <a:ext cx="7829576" cy="40481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323528" y="357166"/>
            <a:ext cx="8820472" cy="5857884"/>
          </a:xfrm>
        </p:spPr>
        <p:txBody>
          <a:bodyPr>
            <a:normAutofit/>
          </a:bodyPr>
          <a:lstStyle/>
          <a:p>
            <a:pPr algn="r">
              <a:buNone/>
            </a:pPr>
            <a:r>
              <a:rPr lang="ru-RU" sz="2800" dirty="0" smtClean="0">
                <a:solidFill>
                  <a:schemeClr val="bg1"/>
                </a:solidFill>
              </a:rPr>
              <a:t>4. </a:t>
            </a:r>
            <a:r>
              <a:rPr lang="ru-RU" sz="2800" b="1" dirty="0" smtClean="0">
                <a:solidFill>
                  <a:schemeClr val="bg1"/>
                </a:solidFill>
              </a:rPr>
              <a:t>Назовите имена детей-героев во время войны.</a:t>
            </a:r>
            <a:r>
              <a:rPr lang="ru-RU" sz="2800" b="1" dirty="0" smtClean="0">
                <a:solidFill>
                  <a:srgbClr val="FF0000"/>
                </a:solidFill>
              </a:rPr>
              <a:t/>
            </a:r>
            <a:br>
              <a:rPr lang="ru-RU" sz="2800" b="1" dirty="0" smtClean="0">
                <a:solidFill>
                  <a:srgbClr val="FF0000"/>
                </a:solidFill>
              </a:rPr>
            </a:br>
            <a:r>
              <a:rPr lang="ru-RU" sz="2800" dirty="0" smtClean="0">
                <a:solidFill>
                  <a:srgbClr val="FF0000"/>
                </a:solidFill>
              </a:rPr>
              <a:t>       </a:t>
            </a:r>
            <a:r>
              <a:rPr lang="ru-RU" sz="2800" dirty="0" smtClean="0"/>
              <a:t>вопрос каждый опрашиваемый смог назвать 1-2 имени детей героев </a:t>
            </a:r>
            <a:r>
              <a:rPr lang="ru-RU" sz="2800" dirty="0" err="1" smtClean="0"/>
              <a:t>ВОв</a:t>
            </a:r>
            <a:r>
              <a:rPr lang="ru-RU" sz="2800" dirty="0" smtClean="0"/>
              <a:t>.</a:t>
            </a:r>
          </a:p>
          <a:p>
            <a:pPr algn="ctr"/>
            <a:r>
              <a:rPr lang="ru-RU" sz="2800" dirty="0" smtClean="0"/>
              <a:t>              </a:t>
            </a:r>
            <a:r>
              <a:rPr lang="ru-RU" sz="2800" dirty="0" smtClean="0"/>
              <a:t>                  </a:t>
            </a:r>
            <a:r>
              <a:rPr lang="ru-RU" sz="2800" dirty="0" smtClean="0">
                <a:solidFill>
                  <a:srgbClr val="FF0000"/>
                </a:solidFill>
              </a:rPr>
              <a:t> </a:t>
            </a:r>
            <a:r>
              <a:rPr lang="ru-RU" sz="2800" dirty="0" smtClean="0">
                <a:solidFill>
                  <a:schemeClr val="bg1"/>
                </a:solidFill>
              </a:rPr>
              <a:t>5. </a:t>
            </a:r>
            <a:r>
              <a:rPr lang="ru-RU" sz="2800" b="1" dirty="0" smtClean="0">
                <a:solidFill>
                  <a:schemeClr val="bg1"/>
                </a:solidFill>
              </a:rPr>
              <a:t>Кому установлен памятник </a:t>
            </a:r>
          </a:p>
          <a:p>
            <a:pPr marL="0" indent="0" algn="r">
              <a:spcBef>
                <a:spcPts val="0"/>
              </a:spcBef>
            </a:pPr>
            <a:r>
              <a:rPr lang="ru-RU" sz="2800" b="1" dirty="0" smtClean="0">
                <a:solidFill>
                  <a:schemeClr val="bg1"/>
                </a:solidFill>
              </a:rPr>
              <a:t>                        около школы №16 (там где мы учимся?)     </a:t>
            </a:r>
          </a:p>
          <a:p>
            <a:pPr marL="0" indent="0" algn="r">
              <a:spcBef>
                <a:spcPts val="0"/>
              </a:spcBef>
              <a:buNone/>
            </a:pPr>
            <a:r>
              <a:rPr lang="ru-RU" sz="2800" dirty="0" smtClean="0">
                <a:solidFill>
                  <a:schemeClr val="bg1"/>
                </a:solidFill>
              </a:rPr>
              <a:t>          </a:t>
            </a:r>
            <a:r>
              <a:rPr lang="ru-RU" sz="2800" dirty="0" smtClean="0"/>
              <a:t>Памятный знак  </a:t>
            </a:r>
            <a:r>
              <a:rPr lang="ru-RU" sz="2800" dirty="0" smtClean="0"/>
              <a:t>ученикам</a:t>
            </a:r>
            <a:r>
              <a:rPr lang="ru-RU" sz="2800" dirty="0" smtClean="0"/>
              <a:t>, </a:t>
            </a:r>
          </a:p>
          <a:p>
            <a:pPr marL="0" indent="0" algn="r">
              <a:spcBef>
                <a:spcPts val="0"/>
              </a:spcBef>
              <a:buNone/>
            </a:pPr>
            <a:r>
              <a:rPr lang="ru-RU" sz="2800" dirty="0" smtClean="0"/>
              <a:t>погибшим в годы </a:t>
            </a:r>
          </a:p>
          <a:p>
            <a:pPr marL="0" indent="0" algn="r">
              <a:spcBef>
                <a:spcPts val="0"/>
              </a:spcBef>
            </a:pPr>
            <a:r>
              <a:rPr lang="ru-RU" sz="2800" dirty="0" smtClean="0"/>
              <a:t>                     Великой Отечественной войны</a:t>
            </a:r>
            <a:endParaRPr lang="ru-RU" sz="2800" dirty="0"/>
          </a:p>
        </p:txBody>
      </p:sp>
      <p:pic>
        <p:nvPicPr>
          <p:cNvPr id="1026" name="Picture 2" descr="D:\ФОТО\Новороссийск\DSC04304.JPG"/>
          <p:cNvPicPr>
            <a:picLocks noChangeAspect="1" noChangeArrowheads="1"/>
          </p:cNvPicPr>
          <p:nvPr/>
        </p:nvPicPr>
        <p:blipFill>
          <a:blip r:embed="rId2" cstate="print"/>
          <a:srcRect l="36922" b="9230"/>
          <a:stretch>
            <a:fillRect/>
          </a:stretch>
        </p:blipFill>
        <p:spPr bwMode="auto">
          <a:xfrm>
            <a:off x="0" y="1923582"/>
            <a:ext cx="2571768" cy="4934418"/>
          </a:xfrm>
          <a:prstGeom prst="rect">
            <a:avLst/>
          </a:prstGeom>
          <a:noFill/>
        </p:spPr>
      </p:pic>
      <p:pic>
        <p:nvPicPr>
          <p:cNvPr id="5" name="Picture 2" descr="D:\ФОТО\Новороссийск\DSC04304.JPG"/>
          <p:cNvPicPr>
            <a:picLocks noChangeAspect="1" noChangeArrowheads="1"/>
          </p:cNvPicPr>
          <p:nvPr/>
        </p:nvPicPr>
        <p:blipFill>
          <a:blip r:embed="rId3" cstate="print"/>
          <a:srcRect l="36922" t="29963" b="40074"/>
          <a:stretch>
            <a:fillRect/>
          </a:stretch>
        </p:blipFill>
        <p:spPr bwMode="auto">
          <a:xfrm>
            <a:off x="4643438" y="4333138"/>
            <a:ext cx="4214810" cy="223913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57158" y="214290"/>
            <a:ext cx="8229600" cy="785818"/>
          </a:xfrm>
        </p:spPr>
        <p:txBody>
          <a:bodyPr>
            <a:normAutofit/>
          </a:bodyPr>
          <a:lstStyle/>
          <a:p>
            <a:pPr algn="ctr"/>
            <a:r>
              <a:rPr lang="ru-RU" sz="3100" dirty="0" smtClean="0">
                <a:solidFill>
                  <a:schemeClr val="bg1"/>
                </a:solidFill>
              </a:rPr>
              <a:t>6. Назовите города-герои</a:t>
            </a:r>
            <a:endParaRPr lang="ru-RU" sz="3100" dirty="0">
              <a:solidFill>
                <a:schemeClr val="bg1"/>
              </a:solidFill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0" y="1071546"/>
          <a:ext cx="8686800" cy="502445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77627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800" b="1" dirty="0" smtClean="0">
                <a:solidFill>
                  <a:srgbClr val="FFC000"/>
                </a:solidFill>
              </a:rPr>
              <a:t>Дети войны</a:t>
            </a:r>
            <a:endParaRPr lang="ru-RU" sz="4800" b="1" dirty="0">
              <a:solidFill>
                <a:srgbClr val="FFC000"/>
              </a:solidFill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285860"/>
            <a:ext cx="4529170" cy="3429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89028" y="1357298"/>
            <a:ext cx="4554972" cy="3429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Заголовок 2"/>
          <p:cNvSpPr txBox="1">
            <a:spLocks/>
          </p:cNvSpPr>
          <p:nvPr/>
        </p:nvSpPr>
        <p:spPr>
          <a:xfrm>
            <a:off x="0" y="4857760"/>
            <a:ext cx="4357686" cy="714356"/>
          </a:xfrm>
          <a:prstGeom prst="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rtlCol="0" anchor="b" anchorCtr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-100" normalizeH="0" baseline="0" noProof="0" dirty="0" smtClean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0000CC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uLnTx/>
                <a:uFillTx/>
                <a:latin typeface="+mj-lt"/>
                <a:ea typeface="+mj-ea"/>
                <a:cs typeface="+mj-cs"/>
              </a:rPr>
              <a:t>Блокадный Ленинград</a:t>
            </a:r>
            <a:endParaRPr kumimoji="0" lang="ru-RU" sz="4200" b="1" i="0" u="none" strike="noStrike" kern="1200" cap="none" spc="-100" normalizeH="0" baseline="0" noProof="0" dirty="0">
              <a:ln w="3200">
                <a:solidFill>
                  <a:schemeClr val="bg2">
                    <a:shade val="75000"/>
                    <a:alpha val="25000"/>
                  </a:schemeClr>
                </a:solidFill>
                <a:prstDash val="solid"/>
                <a:round/>
              </a:ln>
              <a:solidFill>
                <a:srgbClr val="C00000"/>
              </a:solidFill>
              <a:effectLst>
                <a:innerShdw blurRad="50800" dist="25400" dir="13500000">
                  <a:prstClr val="black">
                    <a:alpha val="70000"/>
                  </a:prstClr>
                </a:inn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7" name="Заголовок 2"/>
          <p:cNvSpPr txBox="1">
            <a:spLocks/>
          </p:cNvSpPr>
          <p:nvPr/>
        </p:nvSpPr>
        <p:spPr>
          <a:xfrm>
            <a:off x="4786314" y="4857760"/>
            <a:ext cx="4357686" cy="714356"/>
          </a:xfrm>
          <a:prstGeom prst="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rtlCol="0" anchor="b" anchorCtr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-100" normalizeH="0" baseline="0" noProof="0" dirty="0" smtClean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0000CC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uLnTx/>
                <a:uFillTx/>
                <a:latin typeface="+mj-lt"/>
                <a:ea typeface="+mj-ea"/>
                <a:cs typeface="+mj-cs"/>
              </a:rPr>
              <a:t>Концлагерь Освенцим</a:t>
            </a:r>
            <a:endParaRPr kumimoji="0" lang="ru-RU" sz="4200" b="1" i="0" u="none" strike="noStrike" kern="1200" cap="none" spc="-100" normalizeH="0" baseline="0" noProof="0" dirty="0">
              <a:ln w="3200">
                <a:solidFill>
                  <a:schemeClr val="bg2">
                    <a:shade val="75000"/>
                    <a:alpha val="25000"/>
                  </a:schemeClr>
                </a:solidFill>
                <a:prstDash val="solid"/>
                <a:round/>
              </a:ln>
              <a:solidFill>
                <a:srgbClr val="C00000"/>
              </a:solidFill>
              <a:effectLst>
                <a:innerShdw blurRad="50800" dist="25400" dir="13500000">
                  <a:prstClr val="black">
                    <a:alpha val="70000"/>
                  </a:prstClr>
                </a:inn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5048272"/>
          </a:xfrm>
        </p:spPr>
        <p:txBody>
          <a:bodyPr>
            <a:normAutofit lnSpcReduction="10000"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 18 июля 1941 года, еще до взятия Ленинграда в блокаду, — 800 грамм;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со 2 сентября 1941 года: рабочим и инженерно-техническим работникам — по 600 грамм, служащим — по 400 грамм, </a:t>
            </a:r>
            <a:r>
              <a:rPr lang="ru-RU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детям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и иждивенцам — по 300 грамм; 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 20 ноября по 25 декабря 1941 года: рабочим — 250 грамм, всем остальным — </a:t>
            </a:r>
            <a:r>
              <a:rPr lang="ru-RU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125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грамм.</a:t>
            </a:r>
          </a:p>
          <a:p>
            <a:endParaRPr lang="ru-RU" sz="2000" dirty="0" smtClean="0"/>
          </a:p>
          <a:p>
            <a:pPr>
              <a:buNone/>
            </a:pPr>
            <a:r>
              <a:rPr lang="ru-RU" sz="2800" dirty="0" smtClean="0">
                <a:solidFill>
                  <a:srgbClr val="0000CC"/>
                </a:solidFill>
              </a:rPr>
              <a:t>Ученикам 1 А класса </a:t>
            </a:r>
            <a:r>
              <a:rPr lang="ru-RU" sz="2800" dirty="0" smtClean="0">
                <a:solidFill>
                  <a:srgbClr val="0000CC"/>
                </a:solidFill>
              </a:rPr>
              <a:t>раздали </a:t>
            </a:r>
            <a:endParaRPr lang="ru-RU" sz="2800" dirty="0" smtClean="0">
              <a:solidFill>
                <a:srgbClr val="0000CC"/>
              </a:solidFill>
            </a:endParaRPr>
          </a:p>
          <a:p>
            <a:pPr>
              <a:buNone/>
            </a:pPr>
            <a:r>
              <a:rPr lang="ru-RU" sz="2800" dirty="0" smtClean="0">
                <a:solidFill>
                  <a:srgbClr val="0000CC"/>
                </a:solidFill>
              </a:rPr>
              <a:t>черный хлеб – по нормам </a:t>
            </a:r>
          </a:p>
          <a:p>
            <a:pPr>
              <a:buNone/>
            </a:pPr>
            <a:r>
              <a:rPr lang="ru-RU" sz="2800" dirty="0" smtClean="0">
                <a:solidFill>
                  <a:srgbClr val="0000CC"/>
                </a:solidFill>
              </a:rPr>
              <a:t>военного времени и </a:t>
            </a:r>
          </a:p>
          <a:p>
            <a:pPr>
              <a:buNone/>
            </a:pPr>
            <a:r>
              <a:rPr lang="ru-RU" sz="2800" dirty="0" smtClean="0">
                <a:solidFill>
                  <a:srgbClr val="0000CC"/>
                </a:solidFill>
              </a:rPr>
              <a:t>рассказали о жизни детей </a:t>
            </a:r>
          </a:p>
          <a:p>
            <a:pPr>
              <a:buNone/>
            </a:pPr>
            <a:r>
              <a:rPr lang="ru-RU" sz="2800" dirty="0" smtClean="0">
                <a:solidFill>
                  <a:srgbClr val="0000CC"/>
                </a:solidFill>
              </a:rPr>
              <a:t>во время войны.</a:t>
            </a:r>
            <a:endParaRPr lang="ru-RU" sz="2800" dirty="0">
              <a:solidFill>
                <a:srgbClr val="0000CC"/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rgbClr val="FFC000"/>
                </a:solidFill>
              </a:rPr>
              <a:t>Нормы выдачи хлеба жителям Ленинграда</a:t>
            </a:r>
            <a:endParaRPr lang="ru-RU" b="1" dirty="0">
              <a:solidFill>
                <a:srgbClr val="FFC000"/>
              </a:solidFill>
            </a:endParaRPr>
          </a:p>
        </p:txBody>
      </p:sp>
      <p:pic>
        <p:nvPicPr>
          <p:cNvPr id="2050" name="Picture 2" descr="D:\ФОТО\Новороссийск\DSC0430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43504" y="3857629"/>
            <a:ext cx="4000496" cy="300037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704832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rgbClr val="FFC000"/>
                </a:solidFill>
              </a:rPr>
              <a:t>Дети войны </a:t>
            </a:r>
            <a:endParaRPr lang="ru-RU" b="1" dirty="0">
              <a:solidFill>
                <a:srgbClr val="FFC000"/>
              </a:solidFill>
            </a:endParaRP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000108"/>
            <a:ext cx="4233363" cy="2857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29190" y="1321594"/>
            <a:ext cx="4214810" cy="5268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14546" y="3071782"/>
            <a:ext cx="2643206" cy="3524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Заголовок 2"/>
          <p:cNvSpPr txBox="1">
            <a:spLocks/>
          </p:cNvSpPr>
          <p:nvPr/>
        </p:nvSpPr>
        <p:spPr>
          <a:xfrm>
            <a:off x="142844" y="6143644"/>
            <a:ext cx="4357686" cy="714356"/>
          </a:xfrm>
          <a:prstGeom prst="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rtlCol="0" anchor="b" anchorCtr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-100" normalizeH="0" baseline="0" noProof="0" dirty="0" smtClean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0000CC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uLnTx/>
                <a:uFillTx/>
                <a:latin typeface="+mj-lt"/>
                <a:ea typeface="+mj-ea"/>
                <a:cs typeface="+mj-cs"/>
              </a:rPr>
              <a:t>Помощь партизанам</a:t>
            </a:r>
            <a:endParaRPr kumimoji="0" lang="ru-RU" sz="4200" b="1" i="0" u="none" strike="noStrike" kern="1200" cap="none" spc="-100" normalizeH="0" baseline="0" noProof="0" dirty="0">
              <a:ln w="3200">
                <a:solidFill>
                  <a:schemeClr val="bg2">
                    <a:shade val="75000"/>
                    <a:alpha val="25000"/>
                  </a:schemeClr>
                </a:solidFill>
                <a:prstDash val="solid"/>
                <a:round/>
              </a:ln>
              <a:solidFill>
                <a:srgbClr val="C00000"/>
              </a:solidFill>
              <a:effectLst>
                <a:innerShdw blurRad="50800" dist="25400" dir="13500000">
                  <a:prstClr val="black">
                    <a:alpha val="70000"/>
                  </a:prstClr>
                </a:inn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764704"/>
            <a:ext cx="8229600" cy="533129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400" b="1" dirty="0" smtClean="0">
                <a:solidFill>
                  <a:schemeClr val="bg1"/>
                </a:solidFill>
              </a:rPr>
              <a:t>Самое главное , как мне кажется, сейчас помнить о великом прошлом, не забывать людей, которые так много сделали для нас. Готовым надо быть ко всему, и прежде всего к тому, что может быть и нам придется встать на защиту нашей Родины . И тогда, по примерам наших предков, мы достоим до конца</a:t>
            </a:r>
          </a:p>
          <a:p>
            <a:endParaRPr lang="ru-RU" sz="24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847708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rgbClr val="FFC000"/>
                </a:solidFill>
              </a:rPr>
              <a:t>Выводы: </a:t>
            </a:r>
            <a:endParaRPr lang="ru-RU" b="1" dirty="0">
              <a:solidFill>
                <a:srgbClr val="FFC000"/>
              </a:solidFill>
            </a:endParaRPr>
          </a:p>
        </p:txBody>
      </p:sp>
      <p:pic>
        <p:nvPicPr>
          <p:cNvPr id="4" name="Рисунок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1" y="3571876"/>
            <a:ext cx="4572032" cy="32861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6314" y="4143380"/>
            <a:ext cx="4041783" cy="25134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215074" y="3071810"/>
            <a:ext cx="1885950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25000" r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Дети войны не знали поблажек, они просто были преданы своей Родине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3676" y="2285968"/>
            <a:ext cx="6100324" cy="45720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sz="6000" b="1" dirty="0" smtClean="0">
                <a:ln w="1905"/>
                <a:solidFill>
                  <a:srgbClr val="0000CC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Book Antiqua" pitchFamily="18" charset="0"/>
              </a:rPr>
              <a:t>ЭХО ВОЙНЫ…</a:t>
            </a:r>
          </a:p>
          <a:p>
            <a:pPr algn="ctr">
              <a:buNone/>
            </a:pPr>
            <a:r>
              <a:rPr lang="ru-RU" sz="6000" b="1" i="1" dirty="0" smtClean="0">
                <a:ln w="1905"/>
                <a:solidFill>
                  <a:srgbClr val="0000CC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Book Antiqua" pitchFamily="18" charset="0"/>
              </a:rPr>
              <a:t>В СЕРДЦАХ ДЕТЕЙ</a:t>
            </a:r>
            <a:endParaRPr lang="ru-RU" sz="6000" b="1" i="1" dirty="0" smtClean="0">
              <a:ln w="1905"/>
              <a:solidFill>
                <a:srgbClr val="0000CC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rgbClr val="FFC000"/>
                </a:solidFill>
              </a:rPr>
              <a:t>Тема </a:t>
            </a:r>
            <a:r>
              <a:rPr lang="ru-RU" b="1" dirty="0" smtClean="0">
                <a:solidFill>
                  <a:srgbClr val="FFC000"/>
                </a:solidFill>
              </a:rPr>
              <a:t>исследования:</a:t>
            </a:r>
            <a:endParaRPr lang="ru-RU" b="1" dirty="0">
              <a:solidFill>
                <a:srgbClr val="FFC000"/>
              </a:solidFill>
            </a:endParaRPr>
          </a:p>
        </p:txBody>
      </p:sp>
      <p:pic>
        <p:nvPicPr>
          <p:cNvPr id="1026" name="Picture 2" descr="D:\ФОТО\Новороссийск\DSC0429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429019"/>
            <a:ext cx="2571736" cy="3428981"/>
          </a:xfrm>
          <a:prstGeom prst="rect">
            <a:avLst/>
          </a:prstGeom>
          <a:noFill/>
        </p:spPr>
      </p:pic>
      <p:pic>
        <p:nvPicPr>
          <p:cNvPr id="1027" name="Picture 3" descr="D:\ФОТО\Новороссийск\DSC04305.JPG"/>
          <p:cNvPicPr>
            <a:picLocks noChangeAspect="1" noChangeArrowheads="1"/>
          </p:cNvPicPr>
          <p:nvPr/>
        </p:nvPicPr>
        <p:blipFill>
          <a:blip r:embed="rId3" cstate="print"/>
          <a:srcRect l="21094" r="18749"/>
          <a:stretch>
            <a:fillRect/>
          </a:stretch>
        </p:blipFill>
        <p:spPr bwMode="auto">
          <a:xfrm>
            <a:off x="2714612" y="3473533"/>
            <a:ext cx="2714644" cy="3384467"/>
          </a:xfrm>
          <a:prstGeom prst="rect">
            <a:avLst/>
          </a:prstGeom>
          <a:noFill/>
        </p:spPr>
      </p:pic>
      <p:pic>
        <p:nvPicPr>
          <p:cNvPr id="1028" name="Picture 4" descr="D:\ФОТО\Новороссийск\DSC0427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429255" y="3429000"/>
            <a:ext cx="3714745" cy="3429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214282" y="1268760"/>
            <a:ext cx="8929718" cy="4392488"/>
          </a:xfrm>
        </p:spPr>
        <p:txBody>
          <a:bodyPr/>
          <a:lstStyle/>
          <a:p>
            <a:pPr marL="274320" lvl="8" indent="-274320">
              <a:spcBef>
                <a:spcPts val="600"/>
              </a:spcBef>
              <a:buClr>
                <a:schemeClr val="accent2"/>
              </a:buClr>
              <a:buFont typeface="Wingdings 2"/>
              <a:buChar char=""/>
            </a:pPr>
            <a:r>
              <a:rPr lang="ru-RU" sz="2000" b="1" dirty="0" smtClean="0"/>
              <a:t>У многих есть дедушки и бабушки, кого война застигла ребёнком. Они прекрасно помнят о том, как приходилось им трудно во время войны. Бабушки и дедушки делятся с нами своими воспоминаниями , этим воспитывают нас, направляют на верный путь.  Слушая их рассказы, мы всё больше любим нашу Родину, и  всё больше понимаем серьёзность происходящего.</a:t>
            </a:r>
          </a:p>
          <a:p>
            <a:pPr marL="274320" lvl="8" indent="-274320">
              <a:spcBef>
                <a:spcPts val="600"/>
              </a:spcBef>
              <a:buClr>
                <a:schemeClr val="accent2"/>
              </a:buClr>
              <a:buNone/>
            </a:pPr>
            <a:r>
              <a:rPr lang="ru-RU" sz="2000" b="1" dirty="0" smtClean="0">
                <a:solidFill>
                  <a:srgbClr val="0000CC"/>
                </a:solidFill>
              </a:rPr>
              <a:t>Я взяла интервью у своей бабушки - Измайловой (Раменской) Таисии </a:t>
            </a:r>
          </a:p>
          <a:p>
            <a:pPr marL="274320" lvl="8" indent="-274320">
              <a:spcBef>
                <a:spcPts val="600"/>
              </a:spcBef>
              <a:buClr>
                <a:schemeClr val="accent2"/>
              </a:buClr>
              <a:buNone/>
            </a:pPr>
            <a:r>
              <a:rPr lang="ru-RU" sz="2000" b="1" dirty="0" smtClean="0">
                <a:solidFill>
                  <a:srgbClr val="0000CC"/>
                </a:solidFill>
              </a:rPr>
              <a:t>Ивановны.</a:t>
            </a:r>
          </a:p>
          <a:p>
            <a:pPr marL="274320" lvl="8" indent="-274320">
              <a:spcBef>
                <a:spcPts val="600"/>
              </a:spcBef>
              <a:buClr>
                <a:schemeClr val="accent2"/>
              </a:buClr>
              <a:buFont typeface="Wingdings 2"/>
              <a:buChar char=""/>
            </a:pPr>
            <a:endParaRPr lang="ru-RU" sz="2000" dirty="0" smtClean="0"/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rgbClr val="FFC000"/>
                </a:solidFill>
              </a:rPr>
              <a:t>Эхо войны…оно осталось и у меня …хотя я не была на войне..</a:t>
            </a:r>
            <a:endParaRPr lang="ru-RU" b="1" dirty="0">
              <a:solidFill>
                <a:srgbClr val="FFC000"/>
              </a:solidFill>
            </a:endParaRPr>
          </a:p>
        </p:txBody>
      </p:sp>
      <p:pic>
        <p:nvPicPr>
          <p:cNvPr id="4098" name="Picture 2" descr="D:\ФОТО\Новороссийск\DSC0430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76056" y="4018364"/>
            <a:ext cx="3786182" cy="2839636"/>
          </a:xfrm>
          <a:prstGeom prst="rect">
            <a:avLst/>
          </a:prstGeom>
          <a:noFill/>
        </p:spPr>
      </p:pic>
      <p:pic>
        <p:nvPicPr>
          <p:cNvPr id="4099" name="Picture 3" descr="D:\ФОТО\Новороссийск\DSC0430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4018339"/>
            <a:ext cx="3786214" cy="283966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ru-RU" sz="3300" b="1" dirty="0" smtClean="0">
                <a:latin typeface="Times New Roman" pitchFamily="18" charset="0"/>
                <a:cs typeface="Times New Roman" pitchFamily="18" charset="0"/>
              </a:rPr>
              <a:t>Моя бабушка – Измайлова Таисия Ивановна</a:t>
            </a:r>
          </a:p>
          <a:p>
            <a:r>
              <a:rPr lang="ru-RU" sz="33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Во время войны ей было 2,5 года. Она мало помнит с тех времен. Но в память ей врезалось, как ее отца Раменского Ивана Егоровича провожали на фронт. Он нес ее на руках.</a:t>
            </a:r>
          </a:p>
          <a:p>
            <a:r>
              <a:rPr lang="ru-RU" sz="33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Больше она никогда его не видела.</a:t>
            </a:r>
          </a:p>
          <a:p>
            <a:r>
              <a:rPr lang="ru-RU" sz="33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Он погиб в первые дни войны.  В 1941 г. Был замучен фашистами в концлагере.</a:t>
            </a:r>
          </a:p>
          <a:p>
            <a:r>
              <a:rPr lang="ru-RU" sz="33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Бабушка воспитывалась одной мамой – Раменской Надеждой Ивановной, которая так и не смогла принять утрату. Семья состояла из мамы и маленькой Таи. Своего папу бабушка помнит только по фотографиям</a:t>
            </a:r>
          </a:p>
          <a:p>
            <a:endParaRPr lang="ru-RU" dirty="0">
              <a:solidFill>
                <a:srgbClr val="0000CC"/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b="1" dirty="0" smtClean="0">
                <a:solidFill>
                  <a:srgbClr val="FFC000"/>
                </a:solidFill>
              </a:rPr>
              <a:t>Результаты </a:t>
            </a:r>
            <a:r>
              <a:rPr lang="ru-RU" b="1" dirty="0" smtClean="0">
                <a:solidFill>
                  <a:srgbClr val="FFC000"/>
                </a:solidFill>
              </a:rPr>
              <a:t>интервьюирования:</a:t>
            </a:r>
            <a:endParaRPr lang="ru-RU" b="1" dirty="0">
              <a:solidFill>
                <a:srgbClr val="FFC000"/>
              </a:solidFill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107504" y="1524000"/>
            <a:ext cx="8579296" cy="4572000"/>
          </a:xfrm>
        </p:spPr>
        <p:txBody>
          <a:bodyPr>
            <a:normAutofit/>
          </a:bodyPr>
          <a:lstStyle/>
          <a:p>
            <a:pPr marL="0">
              <a:spcBef>
                <a:spcPts val="0"/>
              </a:spcBef>
              <a:buNone/>
            </a:pPr>
            <a:r>
              <a:rPr lang="ru-RU" sz="2400" b="1" dirty="0" smtClean="0">
                <a:solidFill>
                  <a:srgbClr val="FFC000"/>
                </a:solidFill>
              </a:rPr>
              <a:t>Бабушка надела ордена</a:t>
            </a:r>
          </a:p>
          <a:p>
            <a:pPr marL="0">
              <a:spcBef>
                <a:spcPts val="0"/>
              </a:spcBef>
              <a:buNone/>
            </a:pPr>
            <a:r>
              <a:rPr lang="ru-RU" sz="2400" b="1" dirty="0" smtClean="0">
                <a:solidFill>
                  <a:srgbClr val="FFC000"/>
                </a:solidFill>
              </a:rPr>
              <a:t>И сейчас красивая такая!</a:t>
            </a:r>
          </a:p>
          <a:p>
            <a:pPr marL="0">
              <a:spcBef>
                <a:spcPts val="0"/>
              </a:spcBef>
              <a:buNone/>
            </a:pPr>
            <a:r>
              <a:rPr lang="ru-RU" sz="2400" b="1" dirty="0" smtClean="0">
                <a:solidFill>
                  <a:srgbClr val="FFC000"/>
                </a:solidFill>
              </a:rPr>
              <a:t>День Победы празднует она,</a:t>
            </a:r>
          </a:p>
          <a:p>
            <a:pPr marL="0">
              <a:spcBef>
                <a:spcPts val="0"/>
              </a:spcBef>
              <a:buNone/>
            </a:pPr>
            <a:r>
              <a:rPr lang="ru-RU" sz="2400" b="1" dirty="0" smtClean="0">
                <a:solidFill>
                  <a:srgbClr val="FFC000"/>
                </a:solidFill>
              </a:rPr>
              <a:t>О войне великой вспоминая.</a:t>
            </a:r>
          </a:p>
          <a:p>
            <a:pPr marL="0">
              <a:spcBef>
                <a:spcPts val="0"/>
              </a:spcBef>
              <a:buNone/>
            </a:pPr>
            <a:r>
              <a:rPr lang="ru-RU" sz="2400" b="1" dirty="0" smtClean="0">
                <a:solidFill>
                  <a:srgbClr val="FFC000"/>
                </a:solidFill>
              </a:rPr>
              <a:t>Грустное у бабушки лицо.</a:t>
            </a:r>
          </a:p>
          <a:p>
            <a:pPr marL="0">
              <a:spcBef>
                <a:spcPts val="0"/>
              </a:spcBef>
              <a:buNone/>
            </a:pPr>
            <a:r>
              <a:rPr lang="ru-RU" sz="2400" b="1" dirty="0" smtClean="0">
                <a:solidFill>
                  <a:srgbClr val="FFC000"/>
                </a:solidFill>
              </a:rPr>
              <a:t>На столе солдатский треугольник.</a:t>
            </a:r>
          </a:p>
          <a:p>
            <a:pPr marL="0">
              <a:spcBef>
                <a:spcPts val="0"/>
              </a:spcBef>
              <a:buNone/>
            </a:pPr>
            <a:r>
              <a:rPr lang="ru-RU" sz="2400" b="1" dirty="0" smtClean="0">
                <a:solidFill>
                  <a:srgbClr val="FFC000"/>
                </a:solidFill>
              </a:rPr>
              <a:t>Дедушкино с фронта письмецо</a:t>
            </a:r>
          </a:p>
          <a:p>
            <a:pPr marL="0">
              <a:spcBef>
                <a:spcPts val="0"/>
              </a:spcBef>
              <a:buNone/>
            </a:pPr>
            <a:r>
              <a:rPr lang="ru-RU" sz="2400" b="1" dirty="0" smtClean="0">
                <a:solidFill>
                  <a:srgbClr val="FFC000"/>
                </a:solidFill>
              </a:rPr>
              <a:t>Ей читать и нынче очень больно.</a:t>
            </a:r>
          </a:p>
          <a:p>
            <a:pPr marL="0">
              <a:spcBef>
                <a:spcPts val="0"/>
              </a:spcBef>
              <a:buNone/>
            </a:pPr>
            <a:r>
              <a:rPr lang="ru-RU" sz="2400" b="1" dirty="0" smtClean="0">
                <a:solidFill>
                  <a:srgbClr val="FFC000"/>
                </a:solidFill>
              </a:rPr>
              <a:t>Смотрим мы на дедушкин портрет</a:t>
            </a:r>
          </a:p>
          <a:p>
            <a:pPr marL="0">
              <a:spcBef>
                <a:spcPts val="0"/>
              </a:spcBef>
              <a:buNone/>
            </a:pPr>
            <a:r>
              <a:rPr lang="ru-RU" sz="2400" b="1" dirty="0" smtClean="0">
                <a:solidFill>
                  <a:srgbClr val="FFC000"/>
                </a:solidFill>
              </a:rPr>
              <a:t>И разводим ручками с братишкой:</a:t>
            </a:r>
          </a:p>
          <a:p>
            <a:pPr marL="0">
              <a:spcBef>
                <a:spcPts val="0"/>
              </a:spcBef>
              <a:buNone/>
            </a:pPr>
            <a:r>
              <a:rPr lang="ru-RU" sz="2400" b="1" dirty="0" smtClean="0">
                <a:solidFill>
                  <a:srgbClr val="FFC000"/>
                </a:solidFill>
              </a:rPr>
              <a:t>- Ну какой, какой же это дед?</a:t>
            </a:r>
          </a:p>
          <a:p>
            <a:pPr marL="0">
              <a:spcBef>
                <a:spcPts val="0"/>
              </a:spcBef>
              <a:buNone/>
            </a:pPr>
            <a:r>
              <a:rPr lang="ru-RU" sz="2400" b="1" dirty="0" smtClean="0">
                <a:solidFill>
                  <a:srgbClr val="FFC000"/>
                </a:solidFill>
              </a:rPr>
              <a:t>Он же ведь совсем ещё мальчишка!</a:t>
            </a:r>
          </a:p>
          <a:p>
            <a:pPr marL="0">
              <a:spcBef>
                <a:spcPts val="0"/>
              </a:spcBef>
            </a:pPr>
            <a:endParaRPr lang="ru-RU" sz="18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</a:rPr>
              <a:t>На войну уходили детьми, возвращались уже стариками…</a:t>
            </a:r>
            <a:endParaRPr lang="ru-RU" sz="3600" b="1" dirty="0">
              <a:solidFill>
                <a:srgbClr val="FF0000"/>
              </a:solidFill>
            </a:endParaRPr>
          </a:p>
        </p:txBody>
      </p:sp>
      <p:pic>
        <p:nvPicPr>
          <p:cNvPr id="1026" name="Picture 2" descr="D:\Андр ОПТ\документв АНДР\документы АНДР0001.t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43982" y="1285861"/>
            <a:ext cx="3485735" cy="4929222"/>
          </a:xfrm>
          <a:prstGeom prst="rect">
            <a:avLst/>
          </a:prstGeom>
          <a:noFill/>
        </p:spPr>
      </p:pic>
      <p:sp>
        <p:nvSpPr>
          <p:cNvPr id="6" name="Заголовок 2"/>
          <p:cNvSpPr txBox="1">
            <a:spLocks/>
          </p:cNvSpPr>
          <p:nvPr/>
        </p:nvSpPr>
        <p:spPr>
          <a:xfrm>
            <a:off x="4786314" y="6143644"/>
            <a:ext cx="4357686" cy="714356"/>
          </a:xfrm>
          <a:prstGeom prst="rect">
            <a:avLst/>
          </a:prstGeom>
          <a:solidFill>
            <a:schemeClr val="accent2">
              <a:lumMod val="75000"/>
            </a:schemeClr>
          </a:solidFill>
          <a:ln w="6350" cap="rnd">
            <a:noFill/>
          </a:ln>
        </p:spPr>
        <p:txBody>
          <a:bodyPr vert="horz" rtlCol="0" anchor="b" anchorCtr="0">
            <a:normAutofit fontScale="92500"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-100" normalizeH="0" baseline="0" noProof="0" dirty="0" smtClean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0000CC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uLnTx/>
                <a:uFillTx/>
                <a:latin typeface="+mj-lt"/>
                <a:ea typeface="+mj-ea"/>
                <a:cs typeface="+mj-cs"/>
              </a:rPr>
              <a:t>Мой</a:t>
            </a:r>
            <a:r>
              <a:rPr kumimoji="0" lang="ru-RU" sz="2400" b="1" i="0" u="none" strike="noStrike" kern="1200" cap="none" spc="-100" normalizeH="0" noProof="0" dirty="0" smtClean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0000CC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uLnTx/>
                <a:uFillTx/>
                <a:latin typeface="+mj-lt"/>
                <a:ea typeface="+mj-ea"/>
                <a:cs typeface="+mj-cs"/>
              </a:rPr>
              <a:t> прадед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-100" normalizeH="0" baseline="0" noProof="0" dirty="0" smtClean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0000CC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uLnTx/>
                <a:uFillTx/>
                <a:latin typeface="+mj-lt"/>
                <a:ea typeface="+mj-ea"/>
                <a:cs typeface="+mj-cs"/>
              </a:rPr>
              <a:t>Раменский Иван Егорович</a:t>
            </a:r>
            <a:endParaRPr kumimoji="0" lang="ru-RU" sz="4200" b="1" i="0" u="none" strike="noStrike" kern="1200" cap="none" spc="-100" normalizeH="0" baseline="0" noProof="0" dirty="0">
              <a:ln w="3200">
                <a:solidFill>
                  <a:schemeClr val="bg2">
                    <a:shade val="75000"/>
                    <a:alpha val="25000"/>
                  </a:schemeClr>
                </a:solidFill>
                <a:prstDash val="solid"/>
                <a:round/>
              </a:ln>
              <a:solidFill>
                <a:srgbClr val="C00000"/>
              </a:solidFill>
              <a:effectLst>
                <a:innerShdw blurRad="50800" dist="25400" dir="13500000">
                  <a:prstClr val="black">
                    <a:alpha val="70000"/>
                  </a:prstClr>
                </a:inn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3257544" cy="5276864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С фронта пришло извещение  о смерти – похоронка.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2050" name="Picture 2" descr="D:\Андр ОПТ\документв АНДР\документы АНДР0002.tif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79912" y="-9758"/>
            <a:ext cx="5364088" cy="677622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49000" b="-4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2857488" y="1142984"/>
            <a:ext cx="6286512" cy="3429024"/>
          </a:xfrm>
        </p:spPr>
        <p:style>
          <a:lnRef idx="0">
            <a:scrgbClr r="0" g="0" b="0"/>
          </a:lnRef>
          <a:fillRef idx="1003">
            <a:schemeClr val="lt1"/>
          </a:fillRef>
          <a:effectRef idx="0">
            <a:scrgbClr r="0" g="0" b="0"/>
          </a:effectRef>
          <a:fontRef idx="major"/>
        </p:style>
        <p:txBody>
          <a:bodyPr numCol="1" anchor="ctr">
            <a:noAutofit/>
          </a:bodyPr>
          <a:lstStyle/>
          <a:p>
            <a:pPr marL="0" indent="0" algn="just">
              <a:spcBef>
                <a:spcPts val="0"/>
              </a:spcBef>
            </a:pPr>
            <a:r>
              <a:rPr lang="ru-RU" sz="1800" b="1" dirty="0" smtClean="0">
                <a:solidFill>
                  <a:srgbClr val="0000CC"/>
                </a:solidFill>
              </a:rPr>
              <a:t>Детям приходиться испытывать всё  и страх, и утрату , и боль, и ненависть… </a:t>
            </a:r>
          </a:p>
          <a:p>
            <a:pPr marL="0" indent="0" algn="just">
              <a:spcBef>
                <a:spcPts val="0"/>
              </a:spcBef>
            </a:pPr>
            <a:r>
              <a:rPr lang="ru-RU" sz="1800" b="1" dirty="0" smtClean="0">
                <a:solidFill>
                  <a:srgbClr val="0000CC"/>
                </a:solidFill>
              </a:rPr>
              <a:t>А они же всего то дети, как и мы….им не нужны игрушки, модные вещи…им нужен только МИР</a:t>
            </a:r>
          </a:p>
          <a:p>
            <a:pPr marL="0" indent="0" algn="just">
              <a:spcBef>
                <a:spcPts val="0"/>
              </a:spcBef>
            </a:pPr>
            <a:r>
              <a:rPr lang="ru-RU" sz="1800" b="1" dirty="0" smtClean="0">
                <a:solidFill>
                  <a:srgbClr val="0000CC"/>
                </a:solidFill>
              </a:rPr>
              <a:t>Современные дети даже не могут представить себе, каково расти во время войны. Разрушенные дома и звуки выстрелов — таким запомнилось детство тем, кто рос на оккупированной фашистами территории. А те, кто жил в тылу, запомнились воздушная тревога, письма и «похоронки» с фронта. Многие дети тогда потеряли своих пап, а иногда даже мам и других близких людей на войне.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0" y="152400"/>
            <a:ext cx="9144000" cy="1219200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</a:rPr>
              <a:t>Я расспросила бабушку о войне…и поняла многое…</a:t>
            </a:r>
            <a:endParaRPr lang="ru-RU" sz="36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1285860"/>
            <a:ext cx="8229600" cy="5143536"/>
          </a:xfrm>
        </p:spPr>
        <p:txBody>
          <a:bodyPr>
            <a:normAutofit fontScale="92500" lnSpcReduction="10000"/>
          </a:bodyPr>
          <a:lstStyle/>
          <a:p>
            <a:pPr algn="just"/>
            <a:r>
              <a:rPr lang="ru-RU" dirty="0" smtClean="0"/>
              <a:t> </a:t>
            </a:r>
            <a:r>
              <a:rPr lang="ru-RU" b="1" dirty="0" smtClean="0"/>
              <a:t>Даже тот, кто в войну был младенцем, страдал от нее, те же, кто постарше, помнят оккупацию или эвакуацию, голод, холод и бомбежки. Помнят и послевоенную жизнь на грани нищеты, вечно голодное детство в коммуналках и бараках. </a:t>
            </a:r>
            <a:r>
              <a:rPr lang="ru-RU" b="1" dirty="0" err="1" smtClean="0"/>
              <a:t>Cамое</a:t>
            </a:r>
            <a:r>
              <a:rPr lang="ru-RU" b="1" dirty="0" smtClean="0"/>
              <a:t> светлое время жизни - детство, согревающее воспоминаниями всю жизнь человека, было для большинства детей рождения 30-х и начала 40-х не по-детски тяжелым. </a:t>
            </a:r>
          </a:p>
          <a:p>
            <a:pPr algn="just"/>
            <a:r>
              <a:rPr lang="ru-RU" b="1" dirty="0" smtClean="0"/>
              <a:t>Сейчас дети войны уже стали пожилыми людьми. Их нужно уважать, ведь война отобрала у них детство, им пришлось вынести такое, что мы себе не можем и представить. У детей войны можно узнать много полезного о том, как преодолевать трудности и радоваться малому.</a:t>
            </a:r>
          </a:p>
          <a:p>
            <a:pPr algn="just"/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19146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rgbClr val="FFC000"/>
                </a:solidFill>
              </a:rPr>
              <a:t>Вывод по </a:t>
            </a:r>
            <a:r>
              <a:rPr lang="ru-RU" b="1" dirty="0" smtClean="0">
                <a:solidFill>
                  <a:srgbClr val="FFC000"/>
                </a:solidFill>
              </a:rPr>
              <a:t>интервью:</a:t>
            </a:r>
            <a:endParaRPr lang="ru-RU" b="1" dirty="0">
              <a:solidFill>
                <a:srgbClr val="FFC000"/>
              </a:solidFill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Украина – сегодня идет необъявленная война</a:t>
            </a:r>
            <a:endParaRPr lang="ru-RU" b="1" dirty="0">
              <a:solidFill>
                <a:srgbClr val="C00000"/>
              </a:solidFill>
            </a:endParaRP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28992" y="1285860"/>
            <a:ext cx="1905000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76500" y="2357430"/>
            <a:ext cx="6667500" cy="4124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857884" y="428604"/>
            <a:ext cx="2612469" cy="1857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1357298"/>
            <a:ext cx="3305860" cy="43291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Прямоугольник 7"/>
          <p:cNvSpPr/>
          <p:nvPr/>
        </p:nvSpPr>
        <p:spPr>
          <a:xfrm>
            <a:off x="3059832" y="2500306"/>
            <a:ext cx="5298381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5400" b="1" dirty="0" smtClean="0">
                <a:solidFill>
                  <a:srgbClr val="C00000"/>
                </a:solidFill>
              </a:rPr>
              <a:t>Дети страдают</a:t>
            </a:r>
            <a:endParaRPr lang="ru-RU" sz="54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2000" r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14282" y="428604"/>
            <a:ext cx="8501122" cy="6215106"/>
          </a:xfrm>
        </p:spPr>
        <p:txBody>
          <a:bodyPr>
            <a:noAutofit/>
          </a:bodyPr>
          <a:lstStyle/>
          <a:p>
            <a:r>
              <a:rPr lang="ru-RU" sz="8800" dirty="0" smtClean="0">
                <a:solidFill>
                  <a:schemeClr val="tx2">
                    <a:lumMod val="50000"/>
                  </a:schemeClr>
                </a:solidFill>
              </a:rPr>
              <a:t/>
            </a:r>
            <a:br>
              <a:rPr lang="ru-RU" sz="8800" dirty="0" smtClean="0">
                <a:solidFill>
                  <a:schemeClr val="tx2">
                    <a:lumMod val="50000"/>
                  </a:schemeClr>
                </a:solidFill>
              </a:rPr>
            </a:br>
            <a:r>
              <a:rPr lang="ru-RU" sz="7200" dirty="0" smtClean="0">
                <a:solidFill>
                  <a:schemeClr val="tx2">
                    <a:lumMod val="50000"/>
                  </a:schemeClr>
                </a:solidFill>
              </a:rPr>
              <a:t>Но не только бабушкины </a:t>
            </a:r>
            <a:br>
              <a:rPr lang="ru-RU" sz="7200" dirty="0" smtClean="0">
                <a:solidFill>
                  <a:schemeClr val="tx2">
                    <a:lumMod val="50000"/>
                  </a:schemeClr>
                </a:solidFill>
              </a:rPr>
            </a:br>
            <a:r>
              <a:rPr lang="ru-RU" sz="7200" dirty="0" smtClean="0">
                <a:solidFill>
                  <a:schemeClr val="tx2">
                    <a:lumMod val="50000"/>
                  </a:schemeClr>
                </a:solidFill>
              </a:rPr>
              <a:t>воспоминания связывают меня с той с войной </a:t>
            </a:r>
            <a:r>
              <a:rPr lang="ru-RU" sz="8800" dirty="0" smtClean="0">
                <a:solidFill>
                  <a:schemeClr val="tx2">
                    <a:lumMod val="50000"/>
                  </a:schemeClr>
                </a:solidFill>
                <a:sym typeface="Wingdings" pitchFamily="2" charset="2"/>
              </a:rPr>
              <a:t></a:t>
            </a:r>
            <a:endParaRPr lang="ru-RU" sz="8800" dirty="0">
              <a:solidFill>
                <a:schemeClr val="tx2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4282" y="214290"/>
            <a:ext cx="8715435" cy="6643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642910" y="0"/>
            <a:ext cx="7215238" cy="14157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Book Antiqua" pitchFamily="18" charset="0"/>
              </a:rPr>
              <a:t> ЭХО ВОЙНЫ …</a:t>
            </a:r>
          </a:p>
          <a:p>
            <a:pPr algn="ctr"/>
            <a:r>
              <a:rPr lang="ru-RU" sz="3200" b="1" i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Book Antiqua" pitchFamily="18" charset="0"/>
              </a:rPr>
              <a:t>В моей семье</a:t>
            </a:r>
            <a:endParaRPr lang="ru-RU" sz="3200" b="1" i="1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6" name="Содержимое 3" descr="1-130.jpg"/>
          <p:cNvPicPr>
            <a:picLocks noChangeAspect="1"/>
          </p:cNvPicPr>
          <p:nvPr/>
        </p:nvPicPr>
        <p:blipFill>
          <a:blip r:embed="rId5" cstate="print"/>
          <a:srcRect b="14473"/>
          <a:stretch>
            <a:fillRect/>
          </a:stretch>
        </p:blipFill>
        <p:spPr>
          <a:xfrm>
            <a:off x="285720" y="2000240"/>
            <a:ext cx="3605994" cy="4643470"/>
          </a:xfrm>
          <a:prstGeom prst="rect">
            <a:avLst/>
          </a:prstGeom>
          <a:solidFill>
            <a:srgbClr val="00B0F0"/>
          </a:solidFill>
        </p:spPr>
      </p:pic>
      <p:pic>
        <p:nvPicPr>
          <p:cNvPr id="7" name="Содержимое 3" descr="1-127.jpg"/>
          <p:cNvPicPr>
            <a:picLocks noChangeAspect="1"/>
          </p:cNvPicPr>
          <p:nvPr/>
        </p:nvPicPr>
        <p:blipFill>
          <a:blip r:embed="rId6" cstate="print"/>
          <a:srcRect l="24154" t="18269" r="4893" b="30542"/>
          <a:stretch>
            <a:fillRect/>
          </a:stretch>
        </p:blipFill>
        <p:spPr>
          <a:xfrm>
            <a:off x="4786314" y="2071678"/>
            <a:ext cx="4143404" cy="4500594"/>
          </a:xfrm>
          <a:prstGeom prst="rect">
            <a:avLst/>
          </a:prstGeom>
        </p:spPr>
      </p:pic>
      <p:sp>
        <p:nvSpPr>
          <p:cNvPr id="8" name="Заголовок 2"/>
          <p:cNvSpPr txBox="1">
            <a:spLocks/>
          </p:cNvSpPr>
          <p:nvPr/>
        </p:nvSpPr>
        <p:spPr>
          <a:xfrm>
            <a:off x="0" y="5929330"/>
            <a:ext cx="3929058" cy="928670"/>
          </a:xfrm>
          <a:prstGeom prst="rect">
            <a:avLst/>
          </a:prstGeom>
          <a:solidFill>
            <a:schemeClr val="accent2">
              <a:lumMod val="75000"/>
            </a:schemeClr>
          </a:solidFill>
          <a:ln w="6350" cap="rnd">
            <a:noFill/>
          </a:ln>
        </p:spPr>
        <p:txBody>
          <a:bodyPr vert="horz" rtlCol="0" anchor="b" anchorCtr="0">
            <a:normAutofit fontScale="85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0" i="0" u="none" strike="noStrike" kern="1200" cap="none" spc="-100" normalizeH="0" baseline="0" noProof="0" dirty="0" smtClean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0000CC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uLnTx/>
                <a:uFillTx/>
                <a:latin typeface="+mj-lt"/>
                <a:ea typeface="+mj-ea"/>
                <a:cs typeface="+mj-cs"/>
              </a:rPr>
              <a:t>День рождение мамы –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5200" b="0" i="0" u="none" strike="noStrike" kern="1200" cap="none" spc="-100" normalizeH="0" baseline="0" noProof="0" dirty="0" smtClean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C00000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uLnTx/>
                <a:uFillTx/>
                <a:latin typeface="+mj-lt"/>
                <a:ea typeface="+mj-ea"/>
                <a:cs typeface="+mj-cs"/>
              </a:rPr>
              <a:t>22 июня</a:t>
            </a:r>
            <a:endParaRPr kumimoji="0" lang="ru-RU" sz="5200" b="0" i="0" u="none" strike="noStrike" kern="1200" cap="none" spc="-100" normalizeH="0" baseline="0" noProof="0" dirty="0">
              <a:ln w="3200">
                <a:solidFill>
                  <a:schemeClr val="bg2">
                    <a:shade val="75000"/>
                    <a:alpha val="25000"/>
                  </a:schemeClr>
                </a:solidFill>
                <a:prstDash val="solid"/>
                <a:round/>
              </a:ln>
              <a:solidFill>
                <a:srgbClr val="C00000"/>
              </a:solidFill>
              <a:effectLst>
                <a:innerShdw blurRad="50800" dist="25400" dir="13500000">
                  <a:prstClr val="black">
                    <a:alpha val="70000"/>
                  </a:prstClr>
                </a:inn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9" name="Заголовок 2"/>
          <p:cNvSpPr txBox="1">
            <a:spLocks/>
          </p:cNvSpPr>
          <p:nvPr/>
        </p:nvSpPr>
        <p:spPr>
          <a:xfrm>
            <a:off x="4786314" y="5857892"/>
            <a:ext cx="3929058" cy="1000108"/>
          </a:xfrm>
          <a:prstGeom prst="rect">
            <a:avLst/>
          </a:prstGeom>
          <a:solidFill>
            <a:schemeClr val="accent2">
              <a:lumMod val="75000"/>
            </a:schemeClr>
          </a:solidFill>
          <a:ln w="6350" cap="rnd">
            <a:noFill/>
          </a:ln>
        </p:spPr>
        <p:txBody>
          <a:bodyPr vert="horz" rtlCol="0" anchor="b" anchorCtr="0">
            <a:normAutofit fontScale="92500"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0" i="0" u="none" strike="noStrike" kern="1200" cap="none" spc="-100" normalizeH="0" baseline="0" noProof="0" dirty="0" smtClean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0000CC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uLnTx/>
                <a:uFillTx/>
                <a:latin typeface="+mj-lt"/>
                <a:ea typeface="+mj-ea"/>
                <a:cs typeface="+mj-cs"/>
              </a:rPr>
              <a:t>День рождение папы –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200" b="0" i="0" u="none" strike="noStrike" kern="1200" cap="none" spc="-100" normalizeH="0" baseline="0" noProof="0" dirty="0" smtClean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C00000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uLnTx/>
                <a:uFillTx/>
                <a:latin typeface="+mj-lt"/>
                <a:ea typeface="+mj-ea"/>
                <a:cs typeface="+mj-cs"/>
              </a:rPr>
              <a:t>9 мая</a:t>
            </a:r>
            <a:endParaRPr kumimoji="0" lang="ru-RU" sz="4200" b="0" i="0" u="none" strike="noStrike" kern="1200" cap="none" spc="-100" normalizeH="0" baseline="0" noProof="0" dirty="0">
              <a:ln w="3200">
                <a:solidFill>
                  <a:schemeClr val="bg2">
                    <a:shade val="75000"/>
                    <a:alpha val="25000"/>
                  </a:schemeClr>
                </a:solidFill>
                <a:prstDash val="solid"/>
                <a:round/>
              </a:ln>
              <a:solidFill>
                <a:srgbClr val="C00000"/>
              </a:solidFill>
              <a:effectLst>
                <a:innerShdw blurRad="50800" dist="25400" dir="13500000">
                  <a:prstClr val="black">
                    <a:alpha val="70000"/>
                  </a:prstClr>
                </a:inn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0" name="Двойная стрелка влево/вправо 9"/>
          <p:cNvSpPr/>
          <p:nvPr/>
        </p:nvSpPr>
        <p:spPr>
          <a:xfrm>
            <a:off x="4000496" y="6286520"/>
            <a:ext cx="714380" cy="357190"/>
          </a:xfrm>
          <a:prstGeom prst="left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 rot="19410123">
            <a:off x="2754460" y="1063773"/>
            <a:ext cx="4410962" cy="1200329"/>
          </a:xfrm>
          <a:prstGeom prst="rect">
            <a:avLst/>
          </a:prstGeom>
          <a:ln w="76200">
            <a:noFill/>
          </a:ln>
          <a:effectLst>
            <a:innerShdw blurRad="63500" dist="50800">
              <a:prstClr val="black">
                <a:alpha val="50000"/>
              </a:prstClr>
            </a:innerShdw>
          </a:effectLst>
          <a:scene3d>
            <a:camera prst="isometricLeftDown"/>
            <a:lightRig rig="threePt" dir="t"/>
          </a:scene3d>
          <a:sp3d>
            <a:bevelT prst="convex"/>
          </a:sp3d>
        </p:spPr>
        <p:txBody>
          <a:bodyPr wrap="square">
            <a:spAutoFit/>
          </a:bodyPr>
          <a:lstStyle/>
          <a:p>
            <a:pPr>
              <a:buNone/>
            </a:pPr>
            <a:r>
              <a:rPr lang="ru-RU" sz="7200" u="sng" spc="600" dirty="0" smtClean="0">
                <a:solidFill>
                  <a:schemeClr val="tx2">
                    <a:lumMod val="50000"/>
                  </a:schemeClr>
                </a:solidFill>
              </a:rPr>
              <a:t>В </a:t>
            </a:r>
            <a:r>
              <a:rPr lang="ru-RU" sz="7200" u="sng" spc="-150" dirty="0" smtClean="0">
                <a:solidFill>
                  <a:schemeClr val="tx2">
                    <a:lumMod val="50000"/>
                  </a:schemeClr>
                </a:solidFill>
              </a:rPr>
              <a:t>датах</a:t>
            </a:r>
            <a:endParaRPr lang="ru-RU" sz="7200" u="sng" spc="-150" dirty="0">
              <a:solidFill>
                <a:schemeClr val="tx2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>
                <a:solidFill>
                  <a:srgbClr val="FF0000"/>
                </a:solidFill>
              </a:rPr>
              <a:t> 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7" name="Заголовок 3"/>
          <p:cNvSpPr>
            <a:spLocks noGrp="1"/>
          </p:cNvSpPr>
          <p:nvPr>
            <p:ph type="title"/>
          </p:nvPr>
        </p:nvSpPr>
        <p:spPr>
          <a:xfrm>
            <a:off x="251520" y="476672"/>
            <a:ext cx="8712968" cy="6381328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600" dirty="0" smtClean="0">
                <a:solidFill>
                  <a:srgbClr val="FF0000"/>
                </a:solidFill>
              </a:rPr>
              <a:t/>
            </a:r>
            <a:br>
              <a:rPr lang="ru-RU" sz="3600" dirty="0" smtClean="0">
                <a:solidFill>
                  <a:srgbClr val="FF0000"/>
                </a:solidFill>
              </a:rPr>
            </a:br>
            <a:r>
              <a:rPr lang="ru-RU" sz="3600" dirty="0" smtClean="0">
                <a:solidFill>
                  <a:srgbClr val="FF0000"/>
                </a:solidFill>
              </a:rPr>
              <a:t/>
            </a:r>
            <a:br>
              <a:rPr lang="ru-RU" sz="3600" dirty="0" smtClean="0">
                <a:solidFill>
                  <a:srgbClr val="FF0000"/>
                </a:solidFill>
              </a:rPr>
            </a:br>
            <a:r>
              <a:rPr lang="ru-RU" sz="3600" dirty="0" smtClean="0">
                <a:solidFill>
                  <a:srgbClr val="FF0000"/>
                </a:solidFill>
              </a:rPr>
              <a:t/>
            </a:r>
            <a:br>
              <a:rPr lang="ru-RU" sz="3600" dirty="0" smtClean="0">
                <a:solidFill>
                  <a:srgbClr val="FF0000"/>
                </a:solidFill>
              </a:rPr>
            </a:br>
            <a:r>
              <a:rPr lang="ru-RU" sz="3600" dirty="0" smtClean="0">
                <a:solidFill>
                  <a:srgbClr val="FF0000"/>
                </a:solidFill>
              </a:rPr>
              <a:t/>
            </a:r>
            <a:br>
              <a:rPr lang="ru-RU" sz="3600" dirty="0" smtClean="0">
                <a:solidFill>
                  <a:srgbClr val="FF0000"/>
                </a:solidFill>
              </a:rPr>
            </a:br>
            <a:r>
              <a:rPr lang="ru-RU" sz="3600" dirty="0" smtClean="0">
                <a:solidFill>
                  <a:srgbClr val="FF0000"/>
                </a:solidFill>
              </a:rPr>
              <a:t/>
            </a:r>
            <a:br>
              <a:rPr lang="ru-RU" sz="3600" dirty="0" smtClean="0">
                <a:solidFill>
                  <a:srgbClr val="FF0000"/>
                </a:solidFill>
              </a:rPr>
            </a:br>
            <a:r>
              <a:rPr lang="ru-RU" sz="3100" b="1" dirty="0" smtClean="0">
                <a:solidFill>
                  <a:srgbClr val="FFC000"/>
                </a:solidFill>
              </a:rPr>
              <a:t>Результаты исследования:</a:t>
            </a:r>
            <a:r>
              <a:rPr lang="ru-RU" sz="3600" dirty="0" smtClean="0">
                <a:solidFill>
                  <a:srgbClr val="FF0000"/>
                </a:solidFill>
              </a:rPr>
              <a:t/>
            </a:r>
            <a:br>
              <a:rPr lang="ru-RU" sz="3600" dirty="0" smtClean="0">
                <a:solidFill>
                  <a:srgbClr val="FF0000"/>
                </a:solidFill>
              </a:rPr>
            </a:br>
            <a:r>
              <a:rPr lang="ru-RU" sz="2700" b="1" dirty="0" smtClean="0">
                <a:solidFill>
                  <a:srgbClr val="0000CC"/>
                </a:solidFill>
              </a:rPr>
              <a:t>Выполняя эту работу, я многое узнала о Великой Отечественной войне, а также о жизни моей бабушки.</a:t>
            </a:r>
            <a:br>
              <a:rPr lang="ru-RU" sz="2700" b="1" dirty="0" smtClean="0">
                <a:solidFill>
                  <a:srgbClr val="0000CC"/>
                </a:solidFill>
              </a:rPr>
            </a:br>
            <a:r>
              <a:rPr lang="ru-RU" sz="2700" b="1" dirty="0" smtClean="0">
                <a:solidFill>
                  <a:srgbClr val="0000CC"/>
                </a:solidFill>
              </a:rPr>
              <a:t>И больше всего на свете хочу, чтобы нам- детям не </a:t>
            </a:r>
            <a:r>
              <a:rPr lang="ru-RU" sz="2700" b="1" dirty="0" smtClean="0">
                <a:solidFill>
                  <a:srgbClr val="0000CC"/>
                </a:solidFill>
              </a:rPr>
              <a:t>пришлось пережить </a:t>
            </a:r>
            <a:r>
              <a:rPr lang="ru-RU" sz="2700" b="1" dirty="0" smtClean="0">
                <a:solidFill>
                  <a:srgbClr val="0000CC"/>
                </a:solidFill>
              </a:rPr>
              <a:t>зловещее дыхание войны</a:t>
            </a:r>
            <a:r>
              <a:rPr lang="ru-RU" sz="2700" b="1" dirty="0" smtClean="0">
                <a:solidFill>
                  <a:srgbClr val="0000CC"/>
                </a:solidFill>
              </a:rPr>
              <a:t>.</a:t>
            </a:r>
            <a:r>
              <a:rPr lang="ru-RU" sz="2700" b="1" dirty="0" smtClean="0">
                <a:solidFill>
                  <a:srgbClr val="0000CC"/>
                </a:solidFill>
              </a:rPr>
              <a:t/>
            </a:r>
            <a:br>
              <a:rPr lang="ru-RU" sz="2700" b="1" dirty="0" smtClean="0">
                <a:solidFill>
                  <a:srgbClr val="0000CC"/>
                </a:solidFill>
              </a:rPr>
            </a:br>
            <a:r>
              <a:rPr lang="ru-RU" sz="2700" b="1" dirty="0" smtClean="0">
                <a:solidFill>
                  <a:srgbClr val="0000CC"/>
                </a:solidFill>
              </a:rPr>
              <a:t>Горе и страдания, боль и утраты помогли воспитать в  наших бабушках и дедушках  стремление к достойной жизни, любовь к ней, самопожертвование, сострадание, доброту, отзывчивость, трудолюбие – все те качества, которых так не хватает  нашему  поколению. Неужели лишь через сострадания можно воспитать в себе лучшие нравственные качества? Конечно, нет. Их можно воспитать на примере старших поколений, на уважении к прошлому своих близких и своего народа. Понять и осознать нам, молодому поколению, что не время творит человека, а он сам является творцом своей эпохи, должна была  моя работа «Эхо войны в сердцах детей». </a:t>
            </a:r>
            <a:br>
              <a:rPr lang="ru-RU" sz="2700" b="1" dirty="0" smtClean="0">
                <a:solidFill>
                  <a:srgbClr val="0000CC"/>
                </a:solidFill>
              </a:rPr>
            </a:br>
            <a:endParaRPr lang="ru-RU" sz="2700" b="1" dirty="0">
              <a:solidFill>
                <a:srgbClr val="0000CC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 smtClean="0"/>
              <a:t>Война- это жестокое время . Она не проходит бесследно. В сердцах людей она оставляет огромный след, след , который нельзя смыть. Война затрагивает не только взрослых, также она остается и в маленьких сердцах детей. Именно желание восхвалить маленьких героев, которые как и </a:t>
            </a:r>
            <a:r>
              <a:rPr lang="ru-RU" b="1" dirty="0" smtClean="0"/>
              <a:t>взрослые дали </a:t>
            </a:r>
            <a:r>
              <a:rPr lang="ru-RU" b="1" dirty="0" smtClean="0"/>
              <a:t>отпор войне, стоя до последнего вздоха , именно это и побудило меня на </a:t>
            </a:r>
            <a:r>
              <a:rPr lang="ru-RU" b="1" dirty="0" smtClean="0"/>
              <a:t>эту исследовательскую работу.</a:t>
            </a:r>
            <a:endParaRPr lang="ru-RU" b="1" dirty="0" smtClean="0"/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4400" b="1" spc="0" dirty="0" smtClean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Обоснование выбора</a:t>
            </a:r>
            <a:br>
              <a:rPr lang="ru-RU" sz="4400" b="1" spc="0" dirty="0" smtClean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260648"/>
            <a:ext cx="542008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 smtClean="0">
                <a:solidFill>
                  <a:srgbClr val="FFC000"/>
                </a:solidFill>
              </a:rPr>
              <a:t>         Предложение</a:t>
            </a:r>
            <a:r>
              <a:rPr lang="ru-RU" sz="4000" b="1" dirty="0" smtClean="0">
                <a:solidFill>
                  <a:srgbClr val="FFC000"/>
                </a:solidFill>
              </a:rPr>
              <a:t>:</a:t>
            </a:r>
            <a:endParaRPr lang="ru-RU" sz="4000" b="1" dirty="0">
              <a:solidFill>
                <a:srgbClr val="FFC000"/>
              </a:solidFill>
            </a:endParaRPr>
          </a:p>
        </p:txBody>
      </p:sp>
      <p:pic>
        <p:nvPicPr>
          <p:cNvPr id="3" name="Picture 1" descr="D:\ФОТО\Новороссийск\DSC0427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29322" y="0"/>
            <a:ext cx="3214677" cy="2411008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251520" y="2276872"/>
            <a:ext cx="8892480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1.</a:t>
            </a:r>
            <a:r>
              <a:rPr lang="ru-RU" sz="32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для </a:t>
            </a:r>
            <a:r>
              <a:rPr lang="ru-RU" sz="32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воспитания патриотического духа у школьников предлагаю присвоить каждому классу имя героя Великой Отечественной </a:t>
            </a:r>
            <a:r>
              <a:rPr lang="ru-RU" sz="32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войны;</a:t>
            </a:r>
            <a:r>
              <a:rPr lang="ru-RU" sz="32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ru-RU" sz="32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проводить тематические классные </a:t>
            </a:r>
            <a:r>
              <a:rPr lang="ru-RU" sz="32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часы, беседы с Вов, участвовать в конкурсе патриотической песни 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TAYSON\Documents\pozdrav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91680" y="188640"/>
            <a:ext cx="6246859" cy="2304256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79512" y="2492896"/>
            <a:ext cx="885698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0000CC"/>
                </a:solidFill>
              </a:rPr>
              <a:t>СПАСИБО ЗА ВНИМАНИЕ</a:t>
            </a:r>
            <a:endParaRPr lang="ru-RU" sz="4000" b="1" dirty="0">
              <a:solidFill>
                <a:srgbClr val="0000CC"/>
              </a:solidFill>
            </a:endParaRPr>
          </a:p>
        </p:txBody>
      </p:sp>
      <p:pic>
        <p:nvPicPr>
          <p:cNvPr id="4" name="Picture 4" descr="C:\Users\TAYSON\Documents\lciNLmj1OMw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03847" y="3284984"/>
            <a:ext cx="2769685" cy="345638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изучение трагических страниц истории Великой Отечественной войны в судьбах детей, воспитание у школьников активной гражданской позиции и ненависти к фашизму.</a:t>
            </a:r>
          </a:p>
          <a:p>
            <a:endParaRPr lang="ru-RU" dirty="0" smtClean="0">
              <a:solidFill>
                <a:srgbClr val="600000"/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4400" b="1" spc="0" dirty="0" smtClean="0">
                <a:ln w="1905"/>
                <a:solidFill>
                  <a:srgbClr val="FFC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Цель </a:t>
            </a:r>
            <a:r>
              <a:rPr lang="ru-RU" sz="4400" b="1" spc="0" dirty="0" smtClean="0">
                <a:ln w="1905"/>
                <a:solidFill>
                  <a:srgbClr val="FFC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исследования:</a:t>
            </a:r>
            <a:endParaRPr lang="ru-RU" dirty="0">
              <a:solidFill>
                <a:srgbClr val="FFC000"/>
              </a:solidFill>
            </a:endParaRPr>
          </a:p>
        </p:txBody>
      </p:sp>
      <p:pic>
        <p:nvPicPr>
          <p:cNvPr id="4" name="Рисунок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3143248"/>
            <a:ext cx="4857784" cy="33123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30779" y="3000372"/>
            <a:ext cx="4113221" cy="29289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dirty="0" smtClean="0"/>
              <a:t> Осмыслить, как дети пережили страшное военное время.</a:t>
            </a:r>
          </a:p>
          <a:p>
            <a:r>
              <a:rPr lang="ru-RU" dirty="0" smtClean="0"/>
              <a:t> Определить степень влияния трагического детства на дальнейшую судьбу этих людей.</a:t>
            </a:r>
          </a:p>
          <a:p>
            <a:r>
              <a:rPr lang="ru-RU" dirty="0" smtClean="0"/>
              <a:t> Сформировать подходы к изучению исторической памяти и преемственности поколений на основе углубления знаний о Великой Отечественной войне, об участии в ней своих родственников. </a:t>
            </a:r>
          </a:p>
          <a:p>
            <a:r>
              <a:rPr lang="ru-RU" dirty="0" smtClean="0"/>
              <a:t>Провести анкетирование у  учеников начальной школы.</a:t>
            </a:r>
          </a:p>
          <a:p>
            <a:r>
              <a:rPr lang="ru-RU" dirty="0" smtClean="0"/>
              <a:t>Взять интервью у детей военных лет.</a:t>
            </a:r>
          </a:p>
          <a:p>
            <a:r>
              <a:rPr lang="ru-RU" dirty="0" smtClean="0"/>
              <a:t>Провести эксперимент по теме исследования.</a:t>
            </a:r>
          </a:p>
          <a:p>
            <a:r>
              <a:rPr lang="ru-RU" dirty="0" smtClean="0"/>
              <a:t>Сформулировать выводы и рекомендации.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rgbClr val="FFC000"/>
                </a:solidFill>
              </a:rPr>
              <a:t>Задачи </a:t>
            </a:r>
            <a:r>
              <a:rPr lang="ru-RU" b="1" dirty="0" smtClean="0">
                <a:solidFill>
                  <a:srgbClr val="FFC000"/>
                </a:solidFill>
              </a:rPr>
              <a:t>исследования:</a:t>
            </a:r>
            <a:endParaRPr lang="ru-RU" b="1" dirty="0">
              <a:solidFill>
                <a:srgbClr val="FFC000"/>
              </a:solidFill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40000" b="-4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C000"/>
                </a:solidFill>
              </a:rPr>
              <a:t>Гипотеза </a:t>
            </a:r>
            <a:endParaRPr lang="ru-RU" b="1" dirty="0">
              <a:solidFill>
                <a:srgbClr val="FFC000"/>
              </a:solidFill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457200" y="2852936"/>
            <a:ext cx="8229600" cy="3816424"/>
          </a:xfrm>
        </p:spPr>
        <p:txBody>
          <a:bodyPr>
            <a:normAutofit fontScale="62500" lnSpcReduction="20000"/>
          </a:bodyPr>
          <a:lstStyle/>
          <a:p>
            <a:pPr>
              <a:lnSpc>
                <a:spcPct val="120000"/>
              </a:lnSpc>
            </a:pPr>
            <a:r>
              <a:rPr lang="ru-RU" sz="4600" b="1" dirty="0" smtClean="0">
                <a:solidFill>
                  <a:srgbClr val="0000CC"/>
                </a:solidFill>
              </a:rPr>
              <a:t>Образ жизни и поведение детей во время войны характеризовались патриотизмом, любовью к Родине.</a:t>
            </a:r>
          </a:p>
          <a:p>
            <a:pPr>
              <a:lnSpc>
                <a:spcPct val="120000"/>
              </a:lnSpc>
            </a:pPr>
            <a:r>
              <a:rPr lang="ru-RU" sz="4600" b="1" dirty="0" smtClean="0">
                <a:solidFill>
                  <a:srgbClr val="0000CC"/>
                </a:solidFill>
              </a:rPr>
              <a:t>Война оставляет неизгладимый след в судьбах людей.</a:t>
            </a:r>
          </a:p>
          <a:p>
            <a:pPr>
              <a:lnSpc>
                <a:spcPct val="120000"/>
              </a:lnSpc>
            </a:pPr>
            <a:r>
              <a:rPr lang="ru-RU" sz="4600" b="1" dirty="0" smtClean="0">
                <a:solidFill>
                  <a:srgbClr val="0000CC"/>
                </a:solidFill>
              </a:rPr>
              <a:t>Настоящее поколение мало знает о подвигах детей во время великой отечественной войны.</a:t>
            </a:r>
          </a:p>
          <a:p>
            <a:endParaRPr lang="ru-RU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algn="just">
              <a:buNone/>
            </a:pPr>
            <a:r>
              <a:rPr lang="ru-RU" sz="3200" dirty="0" smtClean="0"/>
              <a:t>1. </a:t>
            </a:r>
            <a:r>
              <a:rPr lang="ru-RU" sz="3200" b="1" dirty="0" smtClean="0"/>
              <a:t>Анкетирование</a:t>
            </a:r>
          </a:p>
          <a:p>
            <a:pPr algn="just">
              <a:buNone/>
            </a:pPr>
            <a:r>
              <a:rPr lang="ru-RU" sz="3200" b="1" dirty="0" smtClean="0"/>
              <a:t>2. Интервьюирование </a:t>
            </a:r>
          </a:p>
          <a:p>
            <a:pPr algn="just">
              <a:buNone/>
            </a:pPr>
            <a:r>
              <a:rPr lang="ru-RU" sz="3200" b="1" dirty="0" smtClean="0"/>
              <a:t>3. Эксперимент:</a:t>
            </a:r>
          </a:p>
          <a:p>
            <a:pPr algn="just">
              <a:buFontTx/>
              <a:buChar char="-"/>
            </a:pPr>
            <a:r>
              <a:rPr lang="ru-RU" sz="3200" b="1" dirty="0" smtClean="0"/>
              <a:t>Открытый (участники осведомлены о проведении);</a:t>
            </a:r>
          </a:p>
          <a:p>
            <a:pPr algn="just">
              <a:buFontTx/>
              <a:buChar char="-"/>
            </a:pPr>
            <a:r>
              <a:rPr lang="ru-RU" sz="3200" b="1" dirty="0" smtClean="0"/>
              <a:t>Параллельный – участвует два класса: </a:t>
            </a:r>
          </a:p>
          <a:p>
            <a:pPr algn="just">
              <a:buNone/>
            </a:pPr>
            <a:r>
              <a:rPr lang="ru-RU" sz="3200" b="1" dirty="0" smtClean="0"/>
              <a:t>1А класс – контрольная группа – заранее не знает о теме опроса, </a:t>
            </a:r>
          </a:p>
          <a:p>
            <a:pPr algn="just">
              <a:buNone/>
            </a:pPr>
            <a:r>
              <a:rPr lang="ru-RU" sz="3200" b="1" dirty="0" smtClean="0"/>
              <a:t>2Б класс– экспериментальная группа – предупреждена о теме опроса.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rgbClr val="FFC000"/>
                </a:solidFill>
              </a:rPr>
              <a:t>Методы </a:t>
            </a:r>
            <a:r>
              <a:rPr lang="ru-RU" b="1" dirty="0" smtClean="0">
                <a:solidFill>
                  <a:srgbClr val="FFC000"/>
                </a:solidFill>
              </a:rPr>
              <a:t>исследования:</a:t>
            </a:r>
            <a:endParaRPr lang="ru-RU" b="1" dirty="0">
              <a:solidFill>
                <a:srgbClr val="FFC000"/>
              </a:solidFill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1524000"/>
            <a:ext cx="8686800" cy="4572000"/>
          </a:xfrm>
        </p:spPr>
        <p:txBody>
          <a:bodyPr/>
          <a:lstStyle/>
          <a:p>
            <a:pPr algn="ctr">
              <a:buNone/>
            </a:pPr>
            <a:r>
              <a:rPr lang="ru-RU" b="1" dirty="0" smtClean="0">
                <a:solidFill>
                  <a:schemeClr val="bg1"/>
                </a:solidFill>
              </a:rPr>
              <a:t>                           </a:t>
            </a:r>
            <a:r>
              <a:rPr lang="ru-RU" b="1" dirty="0" smtClean="0"/>
              <a:t>1.</a:t>
            </a:r>
            <a:r>
              <a:rPr lang="ru-RU" b="1" dirty="0" smtClean="0">
                <a:solidFill>
                  <a:schemeClr val="bg1"/>
                </a:solidFill>
              </a:rPr>
              <a:t>  «Что </a:t>
            </a:r>
            <a:r>
              <a:rPr lang="ru-RU" b="1" dirty="0" smtClean="0">
                <a:solidFill>
                  <a:schemeClr val="bg1"/>
                </a:solidFill>
              </a:rPr>
              <a:t>вы знаете о войне?»</a:t>
            </a:r>
          </a:p>
          <a:p>
            <a:pPr algn="r">
              <a:buNone/>
            </a:pPr>
            <a:r>
              <a:rPr lang="ru-RU" dirty="0" smtClean="0"/>
              <a:t>6 человек дали ответы:</a:t>
            </a:r>
          </a:p>
          <a:p>
            <a:pPr algn="r">
              <a:buNone/>
            </a:pPr>
            <a:r>
              <a:rPr lang="ru-RU" dirty="0" smtClean="0"/>
              <a:t>«Война – это там, где убивают людей»</a:t>
            </a:r>
          </a:p>
          <a:p>
            <a:pPr algn="r">
              <a:buNone/>
            </a:pPr>
            <a:r>
              <a:rPr lang="ru-RU" dirty="0" smtClean="0"/>
              <a:t>«На войне гибнут люди»</a:t>
            </a:r>
          </a:p>
          <a:p>
            <a:pPr algn="r">
              <a:buNone/>
            </a:pPr>
            <a:r>
              <a:rPr lang="ru-RU" dirty="0" smtClean="0"/>
              <a:t>«На войне нечего есть»</a:t>
            </a:r>
          </a:p>
          <a:p>
            <a:pPr>
              <a:buNone/>
            </a:pPr>
            <a:r>
              <a:rPr lang="ru-RU" dirty="0" smtClean="0"/>
              <a:t>«Война сейчас идет в Украине»</a:t>
            </a:r>
          </a:p>
          <a:p>
            <a:pPr>
              <a:buNone/>
            </a:pPr>
            <a:r>
              <a:rPr lang="ru-RU" dirty="0" smtClean="0"/>
              <a:t>«На войне плохо. Люди </a:t>
            </a:r>
          </a:p>
          <a:p>
            <a:pPr>
              <a:buNone/>
            </a:pPr>
            <a:r>
              <a:rPr lang="ru-RU" dirty="0" smtClean="0"/>
              <a:t>становятся бедными»</a:t>
            </a:r>
          </a:p>
          <a:p>
            <a:pPr>
              <a:buNone/>
            </a:pPr>
            <a:r>
              <a:rPr lang="ru-RU" dirty="0" smtClean="0"/>
              <a:t>«Мой прадедушка был на войне»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57158" y="0"/>
            <a:ext cx="8229600" cy="1419212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rgbClr val="FFC000"/>
                </a:solidFill>
              </a:rPr>
              <a:t>Итоги </a:t>
            </a:r>
            <a:r>
              <a:rPr lang="ru-RU" b="1" dirty="0" smtClean="0">
                <a:solidFill>
                  <a:srgbClr val="FFC000"/>
                </a:solidFill>
              </a:rPr>
              <a:t>анкетирования:</a:t>
            </a:r>
            <a:r>
              <a:rPr lang="ru-RU" dirty="0" smtClean="0">
                <a:solidFill>
                  <a:srgbClr val="FF0000"/>
                </a:solidFill>
              </a:rPr>
              <a:t/>
            </a:r>
            <a:br>
              <a:rPr lang="ru-RU" dirty="0" smtClean="0">
                <a:solidFill>
                  <a:srgbClr val="FF0000"/>
                </a:solidFill>
              </a:rPr>
            </a:br>
            <a:r>
              <a:rPr lang="ru-RU" dirty="0" smtClean="0">
                <a:solidFill>
                  <a:srgbClr val="0000CC"/>
                </a:solidFill>
              </a:rPr>
              <a:t>1 А класс – контрольная группа</a:t>
            </a:r>
            <a:br>
              <a:rPr lang="ru-RU" dirty="0" smtClean="0">
                <a:solidFill>
                  <a:srgbClr val="0000CC"/>
                </a:solidFill>
              </a:rPr>
            </a:br>
            <a:r>
              <a:rPr lang="ru-RU" sz="2000" dirty="0" smtClean="0">
                <a:solidFill>
                  <a:srgbClr val="0000CC"/>
                </a:solidFill>
              </a:rPr>
              <a:t>количество участников – 21 человек</a:t>
            </a:r>
            <a:endParaRPr lang="ru-RU" sz="2000" dirty="0">
              <a:solidFill>
                <a:srgbClr val="0000CC"/>
              </a:solidFill>
            </a:endParaRPr>
          </a:p>
        </p:txBody>
      </p:sp>
      <p:pic>
        <p:nvPicPr>
          <p:cNvPr id="1026" name="Picture 2" descr="D:\ФОТО\Новороссийск\DSC0430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08104" y="4113218"/>
            <a:ext cx="3350144" cy="2512609"/>
          </a:xfrm>
          <a:prstGeom prst="rect">
            <a:avLst/>
          </a:prstGeom>
          <a:noFill/>
        </p:spPr>
      </p:pic>
      <p:pic>
        <p:nvPicPr>
          <p:cNvPr id="1027" name="Picture 3" descr="D:\ФОТО\Новороссийск\DSC0430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1556792"/>
            <a:ext cx="3168352" cy="237626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>
                <a:solidFill>
                  <a:schemeClr val="bg1"/>
                </a:solidFill>
              </a:rPr>
              <a:t>2</a:t>
            </a:r>
            <a:r>
              <a:rPr lang="ru-RU" b="1" dirty="0" smtClean="0">
                <a:solidFill>
                  <a:schemeClr val="bg1"/>
                </a:solidFill>
              </a:rPr>
              <a:t>. Когда началась Великая Отечественная война?</a:t>
            </a:r>
          </a:p>
          <a:p>
            <a:pPr>
              <a:buNone/>
            </a:pPr>
            <a:r>
              <a:rPr lang="ru-RU" dirty="0" smtClean="0"/>
              <a:t>1 человек – написал  число «22»</a:t>
            </a:r>
          </a:p>
          <a:p>
            <a:pPr>
              <a:buNone/>
            </a:pPr>
            <a:r>
              <a:rPr lang="ru-RU" dirty="0" smtClean="0"/>
              <a:t>1 человек – 2009 год</a:t>
            </a:r>
          </a:p>
          <a:p>
            <a:pPr>
              <a:buNone/>
            </a:pPr>
            <a:r>
              <a:rPr lang="ru-RU" dirty="0" smtClean="0"/>
              <a:t>19 человек – не ответили</a:t>
            </a:r>
          </a:p>
          <a:p>
            <a:pPr>
              <a:buNone/>
            </a:pPr>
            <a:r>
              <a:rPr lang="ru-RU" dirty="0" smtClean="0">
                <a:solidFill>
                  <a:schemeClr val="bg1"/>
                </a:solidFill>
              </a:rPr>
              <a:t>3. </a:t>
            </a:r>
            <a:r>
              <a:rPr lang="ru-RU" b="1" dirty="0" smtClean="0">
                <a:solidFill>
                  <a:schemeClr val="bg1"/>
                </a:solidFill>
              </a:rPr>
              <a:t>Когда закончилась Великая Отечественная война?</a:t>
            </a:r>
          </a:p>
          <a:p>
            <a:pPr>
              <a:buNone/>
            </a:pPr>
            <a:r>
              <a:rPr lang="ru-RU" dirty="0" smtClean="0"/>
              <a:t>1 человек – написал число «31»</a:t>
            </a:r>
          </a:p>
          <a:p>
            <a:pPr>
              <a:buNone/>
            </a:pPr>
            <a:r>
              <a:rPr lang="ru-RU" dirty="0" smtClean="0"/>
              <a:t>1 человек – 2014 год</a:t>
            </a:r>
          </a:p>
          <a:p>
            <a:pPr>
              <a:buNone/>
            </a:pPr>
            <a:r>
              <a:rPr lang="ru-RU" dirty="0" smtClean="0"/>
              <a:t>19 человек – не ответили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rgbClr val="FFC000"/>
                </a:solidFill>
              </a:rPr>
              <a:t>Итоги </a:t>
            </a:r>
            <a:r>
              <a:rPr lang="ru-RU" b="1" dirty="0" smtClean="0">
                <a:solidFill>
                  <a:srgbClr val="FFC000"/>
                </a:solidFill>
              </a:rPr>
              <a:t>анкетирования:</a:t>
            </a:r>
            <a:r>
              <a:rPr lang="ru-RU" dirty="0" smtClean="0">
                <a:solidFill>
                  <a:srgbClr val="FF0000"/>
                </a:solidFill>
              </a:rPr>
              <a:t/>
            </a:r>
            <a:br>
              <a:rPr lang="ru-RU" dirty="0" smtClean="0">
                <a:solidFill>
                  <a:srgbClr val="FF0000"/>
                </a:solidFill>
              </a:rPr>
            </a:br>
            <a:r>
              <a:rPr lang="ru-RU" dirty="0" smtClean="0">
                <a:solidFill>
                  <a:srgbClr val="0000CC"/>
                </a:solidFill>
              </a:rPr>
              <a:t>1 А класс – контрольная группа</a:t>
            </a:r>
            <a:br>
              <a:rPr lang="ru-RU" dirty="0" smtClean="0">
                <a:solidFill>
                  <a:srgbClr val="0000CC"/>
                </a:solidFill>
              </a:rPr>
            </a:br>
            <a:r>
              <a:rPr lang="ru-RU" sz="2000" dirty="0" smtClean="0">
                <a:solidFill>
                  <a:srgbClr val="0000CC"/>
                </a:solidFill>
              </a:rPr>
              <a:t>количество участников – 21 человек</a:t>
            </a:r>
            <a:endParaRPr lang="ru-RU" sz="2000" dirty="0"/>
          </a:p>
        </p:txBody>
      </p:sp>
      <p:pic>
        <p:nvPicPr>
          <p:cNvPr id="3074" name="Picture 2" descr="D:\ФОТО\Новороссийск\DSC0430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628" y="3786190"/>
            <a:ext cx="3929058" cy="294679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572</TotalTime>
  <Words>1277</Words>
  <Application>Microsoft Office PowerPoint</Application>
  <PresentationFormat>Экран (4:3)</PresentationFormat>
  <Paragraphs>153</Paragraphs>
  <Slides>31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31</vt:i4>
      </vt:variant>
    </vt:vector>
  </HeadingPairs>
  <TitlesOfParts>
    <vt:vector size="32" baseType="lpstr">
      <vt:lpstr>Бумажная</vt:lpstr>
      <vt:lpstr>Слайд 1</vt:lpstr>
      <vt:lpstr>Тема исследования:</vt:lpstr>
      <vt:lpstr>Обоснование выбора </vt:lpstr>
      <vt:lpstr>Цель исследования:</vt:lpstr>
      <vt:lpstr>Задачи исследования:</vt:lpstr>
      <vt:lpstr>Гипотеза </vt:lpstr>
      <vt:lpstr>Методы исследования:</vt:lpstr>
      <vt:lpstr>Итоги анкетирования: 1 А класс – контрольная группа количество участников – 21 человек</vt:lpstr>
      <vt:lpstr>Итоги анкетирования: 1 А класс – контрольная группа количество участников – 21 человек</vt:lpstr>
      <vt:lpstr>Итоги анкетирования: 1 А класс – контрольная группа количество участников – 21 человек</vt:lpstr>
      <vt:lpstr>Итоги анкетирования: 2 Б класс – экспериментальная группа количество участников – 20 человек</vt:lpstr>
      <vt:lpstr>3. Когда закончилась Великая Отечественная война?</vt:lpstr>
      <vt:lpstr>Слайд 13</vt:lpstr>
      <vt:lpstr>6. Назовите города-герои</vt:lpstr>
      <vt:lpstr>Дети войны</vt:lpstr>
      <vt:lpstr>Нормы выдачи хлеба жителям Ленинграда</vt:lpstr>
      <vt:lpstr>Дети войны </vt:lpstr>
      <vt:lpstr>Выводы: </vt:lpstr>
      <vt:lpstr>Дети войны не знали поблажек, они просто были преданы своей Родине</vt:lpstr>
      <vt:lpstr>Эхо войны…оно осталось и у меня …хотя я не была на войне..</vt:lpstr>
      <vt:lpstr>Результаты интервьюирования:</vt:lpstr>
      <vt:lpstr>На войну уходили детьми, возвращались уже стариками…</vt:lpstr>
      <vt:lpstr>С фронта пришло извещение  о смерти – похоронка.</vt:lpstr>
      <vt:lpstr>Я расспросила бабушку о войне…и поняла многое…</vt:lpstr>
      <vt:lpstr>Вывод по интервью:</vt:lpstr>
      <vt:lpstr>Украина – сегодня идет необъявленная война</vt:lpstr>
      <vt:lpstr> Но не только бабушкины  воспоминания связывают меня с той с войной </vt:lpstr>
      <vt:lpstr>Слайд 28</vt:lpstr>
      <vt:lpstr>     Результаты исследования: Выполняя эту работу, я многое узнала о Великой Отечественной войне, а также о жизни моей бабушки. И больше всего на свете хочу, чтобы нам- детям не пришлось пережить зловещее дыхание войны. Горе и страдания, боль и утраты помогли воспитать в  наших бабушках и дедушках  стремление к достойной жизни, любовь к ней, самопожертвование, сострадание, доброту, отзывчивость, трудолюбие – все те качества, которых так не хватает  нашему  поколению. Неужели лишь через сострадания можно воспитать в себе лучшие нравственные качества? Конечно, нет. Их можно воспитать на примере старших поколений, на уважении к прошлому своих близких и своего народа. Понять и осознать нам, молодому поколению, что не время творит человека, а он сам является творцом своей эпохи, должна была  моя работа «Эхо войны в сердцах детей».  </vt:lpstr>
      <vt:lpstr>Слайд 30</vt:lpstr>
      <vt:lpstr>Слайд 31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Пользователь</dc:creator>
  <cp:lastModifiedBy>TAYSON</cp:lastModifiedBy>
  <cp:revision>75</cp:revision>
  <dcterms:created xsi:type="dcterms:W3CDTF">2015-03-25T19:09:03Z</dcterms:created>
  <dcterms:modified xsi:type="dcterms:W3CDTF">2015-04-04T14:49:50Z</dcterms:modified>
</cp:coreProperties>
</file>